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notesMasterIdLst>
    <p:notesMasterId r:id="rId19"/>
  </p:notesMasterIdLst>
  <p:sldIdLst>
    <p:sldId id="256" r:id="rId2"/>
    <p:sldId id="257" r:id="rId3"/>
    <p:sldId id="269" r:id="rId4"/>
    <p:sldId id="276" r:id="rId5"/>
    <p:sldId id="258" r:id="rId6"/>
    <p:sldId id="271" r:id="rId7"/>
    <p:sldId id="272" r:id="rId8"/>
    <p:sldId id="273" r:id="rId9"/>
    <p:sldId id="259" r:id="rId10"/>
    <p:sldId id="260" r:id="rId11"/>
    <p:sldId id="262" r:id="rId12"/>
    <p:sldId id="261" r:id="rId13"/>
    <p:sldId id="263" r:id="rId14"/>
    <p:sldId id="264" r:id="rId15"/>
    <p:sldId id="267" r:id="rId16"/>
    <p:sldId id="265"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39C576-7576-4075-A4EF-ABABE09054D6}" v="2" dt="2019-10-09T20:15:36.0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818" autoAdjust="0"/>
  </p:normalViewPr>
  <p:slideViewPr>
    <p:cSldViewPr snapToGrid="0">
      <p:cViewPr varScale="1">
        <p:scale>
          <a:sx n="51" d="100"/>
          <a:sy n="51" d="100"/>
        </p:scale>
        <p:origin x="125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F24C85-0A17-4C4D-89FE-53519D87A8E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7A5365E-9B00-4CC4-B85D-4207395297DE}">
      <dgm:prSet/>
      <dgm:spPr/>
      <dgm:t>
        <a:bodyPr/>
        <a:lstStyle/>
        <a:p>
          <a:r>
            <a:rPr lang="nl-NL"/>
            <a:t>van wezenlijk belang voor het verdere leven:</a:t>
          </a:r>
          <a:endParaRPr lang="en-US"/>
        </a:p>
      </dgm:t>
    </dgm:pt>
    <dgm:pt modelId="{77512F73-8D9A-4EDF-9D9C-A838FE80E96A}" type="parTrans" cxnId="{44459989-63A3-4DC4-A8F7-3CA7E44F534E}">
      <dgm:prSet/>
      <dgm:spPr/>
      <dgm:t>
        <a:bodyPr/>
        <a:lstStyle/>
        <a:p>
          <a:endParaRPr lang="en-US"/>
        </a:p>
      </dgm:t>
    </dgm:pt>
    <dgm:pt modelId="{C63F54FA-4D21-4A5F-B8A4-FA166878FA40}" type="sibTrans" cxnId="{44459989-63A3-4DC4-A8F7-3CA7E44F534E}">
      <dgm:prSet/>
      <dgm:spPr/>
      <dgm:t>
        <a:bodyPr/>
        <a:lstStyle/>
        <a:p>
          <a:endParaRPr lang="en-US"/>
        </a:p>
      </dgm:t>
    </dgm:pt>
    <dgm:pt modelId="{B0D7CC21-AC5E-4BF5-82A1-1E2FE623C996}">
      <dgm:prSet/>
      <dgm:spPr/>
      <dgm:t>
        <a:bodyPr/>
        <a:lstStyle/>
        <a:p>
          <a:r>
            <a:rPr lang="nl-NL"/>
            <a:t>goede, warme hechtingsrelaties </a:t>
          </a:r>
          <a:r>
            <a:rPr lang="nl-NL">
              <a:sym typeface="Wingdings" panose="05000000000000000000" pitchFamily="2" charset="2"/>
            </a:rPr>
            <a:t></a:t>
          </a:r>
          <a:r>
            <a:rPr lang="nl-NL"/>
            <a:t> relaties met anderen, zelfvertrouwen en eigenwaarde</a:t>
          </a:r>
          <a:endParaRPr lang="en-US"/>
        </a:p>
      </dgm:t>
    </dgm:pt>
    <dgm:pt modelId="{E3CCC35D-CDDD-452A-8AA1-36FA4F61C96F}" type="parTrans" cxnId="{17A35C75-40A7-421B-85E7-A37B2F287C50}">
      <dgm:prSet/>
      <dgm:spPr/>
      <dgm:t>
        <a:bodyPr/>
        <a:lstStyle/>
        <a:p>
          <a:endParaRPr lang="en-US"/>
        </a:p>
      </dgm:t>
    </dgm:pt>
    <dgm:pt modelId="{FAA4F2F0-1926-470C-B19E-B7F793FD2714}" type="sibTrans" cxnId="{17A35C75-40A7-421B-85E7-A37B2F287C50}">
      <dgm:prSet/>
      <dgm:spPr/>
      <dgm:t>
        <a:bodyPr/>
        <a:lstStyle/>
        <a:p>
          <a:endParaRPr lang="en-US"/>
        </a:p>
      </dgm:t>
    </dgm:pt>
    <dgm:pt modelId="{E476F8BF-CAAC-4DB1-BBAD-F2B1D2EDC0C6}">
      <dgm:prSet/>
      <dgm:spPr/>
      <dgm:t>
        <a:bodyPr/>
        <a:lstStyle/>
        <a:p>
          <a:r>
            <a:rPr lang="nl-NL"/>
            <a:t>Predispositie </a:t>
          </a:r>
          <a:r>
            <a:rPr lang="nl-NL">
              <a:sym typeface="Wingdings" panose="05000000000000000000" pitchFamily="2" charset="2"/>
            </a:rPr>
            <a:t></a:t>
          </a:r>
          <a:r>
            <a:rPr lang="nl-NL"/>
            <a:t> de natuurlijke neiging van baby’s om zich te richten op sociale prikkels. </a:t>
          </a:r>
          <a:endParaRPr lang="en-US"/>
        </a:p>
      </dgm:t>
    </dgm:pt>
    <dgm:pt modelId="{8A76A29D-7E32-497E-8FB1-81287C6879E5}" type="parTrans" cxnId="{711A2F0C-0BA9-4243-A5A7-C01A25ABEB02}">
      <dgm:prSet/>
      <dgm:spPr/>
      <dgm:t>
        <a:bodyPr/>
        <a:lstStyle/>
        <a:p>
          <a:endParaRPr lang="en-US"/>
        </a:p>
      </dgm:t>
    </dgm:pt>
    <dgm:pt modelId="{D879AE01-2B31-4662-869C-9234E05E3837}" type="sibTrans" cxnId="{711A2F0C-0BA9-4243-A5A7-C01A25ABEB02}">
      <dgm:prSet/>
      <dgm:spPr/>
      <dgm:t>
        <a:bodyPr/>
        <a:lstStyle/>
        <a:p>
          <a:endParaRPr lang="en-US"/>
        </a:p>
      </dgm:t>
    </dgm:pt>
    <dgm:pt modelId="{1986CE5D-E1D8-4ACF-A3EB-228E964842DA}">
      <dgm:prSet/>
      <dgm:spPr/>
      <dgm:t>
        <a:bodyPr/>
        <a:lstStyle/>
        <a:p>
          <a:r>
            <a:rPr lang="nl-NL"/>
            <a:t>De gevoelige periode voor hechting </a:t>
          </a:r>
          <a:r>
            <a:rPr lang="nl-NL">
              <a:sym typeface="Wingdings" panose="05000000000000000000" pitchFamily="2" charset="2"/>
            </a:rPr>
            <a:t></a:t>
          </a:r>
          <a:r>
            <a:rPr lang="nl-NL"/>
            <a:t> het eerste levensjaar</a:t>
          </a:r>
          <a:endParaRPr lang="en-US"/>
        </a:p>
      </dgm:t>
    </dgm:pt>
    <dgm:pt modelId="{966AC52B-375C-4065-8429-D33DF2E3F22E}" type="parTrans" cxnId="{71DA54CB-646C-41E8-A89F-211B66FC3DFE}">
      <dgm:prSet/>
      <dgm:spPr/>
      <dgm:t>
        <a:bodyPr/>
        <a:lstStyle/>
        <a:p>
          <a:endParaRPr lang="en-US"/>
        </a:p>
      </dgm:t>
    </dgm:pt>
    <dgm:pt modelId="{9F228154-B2CB-4E8F-9538-15AFA4FBFC25}" type="sibTrans" cxnId="{71DA54CB-646C-41E8-A89F-211B66FC3DFE}">
      <dgm:prSet/>
      <dgm:spPr/>
      <dgm:t>
        <a:bodyPr/>
        <a:lstStyle/>
        <a:p>
          <a:endParaRPr lang="en-US"/>
        </a:p>
      </dgm:t>
    </dgm:pt>
    <dgm:pt modelId="{013872AB-17DD-45B4-BDF7-E222BE45C0CC}">
      <dgm:prSet/>
      <dgm:spPr/>
      <dgm:t>
        <a:bodyPr/>
        <a:lstStyle/>
        <a:p>
          <a:r>
            <a:rPr lang="nl-NL"/>
            <a:t>Sensitief reageren + interactie baby-ouder</a:t>
          </a:r>
          <a:endParaRPr lang="en-US"/>
        </a:p>
      </dgm:t>
    </dgm:pt>
    <dgm:pt modelId="{34CCF77F-8436-4D84-B188-80AF81A97E29}" type="parTrans" cxnId="{9CCA4945-D1E8-4CE6-81D8-7644530FEFD5}">
      <dgm:prSet/>
      <dgm:spPr/>
      <dgm:t>
        <a:bodyPr/>
        <a:lstStyle/>
        <a:p>
          <a:endParaRPr lang="en-US"/>
        </a:p>
      </dgm:t>
    </dgm:pt>
    <dgm:pt modelId="{DF5EE116-58D2-4348-B385-3DD8A375D745}" type="sibTrans" cxnId="{9CCA4945-D1E8-4CE6-81D8-7644530FEFD5}">
      <dgm:prSet/>
      <dgm:spPr/>
      <dgm:t>
        <a:bodyPr/>
        <a:lstStyle/>
        <a:p>
          <a:endParaRPr lang="en-US"/>
        </a:p>
      </dgm:t>
    </dgm:pt>
    <dgm:pt modelId="{8ECFCB41-6C83-4147-A54D-B09AE4941D05}" type="pres">
      <dgm:prSet presAssocID="{64F24C85-0A17-4C4D-89FE-53519D87A8E2}" presName="linear" presStyleCnt="0">
        <dgm:presLayoutVars>
          <dgm:animLvl val="lvl"/>
          <dgm:resizeHandles val="exact"/>
        </dgm:presLayoutVars>
      </dgm:prSet>
      <dgm:spPr/>
    </dgm:pt>
    <dgm:pt modelId="{CB26ADEB-F3CA-40DD-9965-5F030FF2CC73}" type="pres">
      <dgm:prSet presAssocID="{87A5365E-9B00-4CC4-B85D-4207395297DE}" presName="parentText" presStyleLbl="node1" presStyleIdx="0" presStyleCnt="5">
        <dgm:presLayoutVars>
          <dgm:chMax val="0"/>
          <dgm:bulletEnabled val="1"/>
        </dgm:presLayoutVars>
      </dgm:prSet>
      <dgm:spPr/>
    </dgm:pt>
    <dgm:pt modelId="{DFA51FC4-356D-4830-9422-BE77DD0D3438}" type="pres">
      <dgm:prSet presAssocID="{C63F54FA-4D21-4A5F-B8A4-FA166878FA40}" presName="spacer" presStyleCnt="0"/>
      <dgm:spPr/>
    </dgm:pt>
    <dgm:pt modelId="{B3ACC907-3960-434C-880D-E895D1109314}" type="pres">
      <dgm:prSet presAssocID="{B0D7CC21-AC5E-4BF5-82A1-1E2FE623C996}" presName="parentText" presStyleLbl="node1" presStyleIdx="1" presStyleCnt="5">
        <dgm:presLayoutVars>
          <dgm:chMax val="0"/>
          <dgm:bulletEnabled val="1"/>
        </dgm:presLayoutVars>
      </dgm:prSet>
      <dgm:spPr/>
    </dgm:pt>
    <dgm:pt modelId="{C70F0A8E-20AF-4577-A9F4-DCF3E75EEE57}" type="pres">
      <dgm:prSet presAssocID="{FAA4F2F0-1926-470C-B19E-B7F793FD2714}" presName="spacer" presStyleCnt="0"/>
      <dgm:spPr/>
    </dgm:pt>
    <dgm:pt modelId="{8E7BD4C3-2DBE-4CBE-A517-C109759392B6}" type="pres">
      <dgm:prSet presAssocID="{E476F8BF-CAAC-4DB1-BBAD-F2B1D2EDC0C6}" presName="parentText" presStyleLbl="node1" presStyleIdx="2" presStyleCnt="5">
        <dgm:presLayoutVars>
          <dgm:chMax val="0"/>
          <dgm:bulletEnabled val="1"/>
        </dgm:presLayoutVars>
      </dgm:prSet>
      <dgm:spPr/>
    </dgm:pt>
    <dgm:pt modelId="{01160818-9C7C-4456-BD8E-501D75238EA0}" type="pres">
      <dgm:prSet presAssocID="{D879AE01-2B31-4662-869C-9234E05E3837}" presName="spacer" presStyleCnt="0"/>
      <dgm:spPr/>
    </dgm:pt>
    <dgm:pt modelId="{00F503C0-F44B-4B34-8E04-35DC64272FB2}" type="pres">
      <dgm:prSet presAssocID="{1986CE5D-E1D8-4ACF-A3EB-228E964842DA}" presName="parentText" presStyleLbl="node1" presStyleIdx="3" presStyleCnt="5">
        <dgm:presLayoutVars>
          <dgm:chMax val="0"/>
          <dgm:bulletEnabled val="1"/>
        </dgm:presLayoutVars>
      </dgm:prSet>
      <dgm:spPr/>
    </dgm:pt>
    <dgm:pt modelId="{E8EDAD5D-7C10-43A7-98BE-5187330D8CCF}" type="pres">
      <dgm:prSet presAssocID="{9F228154-B2CB-4E8F-9538-15AFA4FBFC25}" presName="spacer" presStyleCnt="0"/>
      <dgm:spPr/>
    </dgm:pt>
    <dgm:pt modelId="{4CCBC9AA-CC9F-481D-AD9F-9D293A8D62FD}" type="pres">
      <dgm:prSet presAssocID="{013872AB-17DD-45B4-BDF7-E222BE45C0CC}" presName="parentText" presStyleLbl="node1" presStyleIdx="4" presStyleCnt="5">
        <dgm:presLayoutVars>
          <dgm:chMax val="0"/>
          <dgm:bulletEnabled val="1"/>
        </dgm:presLayoutVars>
      </dgm:prSet>
      <dgm:spPr/>
    </dgm:pt>
  </dgm:ptLst>
  <dgm:cxnLst>
    <dgm:cxn modelId="{711A2F0C-0BA9-4243-A5A7-C01A25ABEB02}" srcId="{64F24C85-0A17-4C4D-89FE-53519D87A8E2}" destId="{E476F8BF-CAAC-4DB1-BBAD-F2B1D2EDC0C6}" srcOrd="2" destOrd="0" parTransId="{8A76A29D-7E32-497E-8FB1-81287C6879E5}" sibTransId="{D879AE01-2B31-4662-869C-9234E05E3837}"/>
    <dgm:cxn modelId="{678A4F26-111A-4DED-A0FA-3C115090BED9}" type="presOf" srcId="{64F24C85-0A17-4C4D-89FE-53519D87A8E2}" destId="{8ECFCB41-6C83-4147-A54D-B09AE4941D05}" srcOrd="0" destOrd="0" presId="urn:microsoft.com/office/officeart/2005/8/layout/vList2"/>
    <dgm:cxn modelId="{9CCA4945-D1E8-4CE6-81D8-7644530FEFD5}" srcId="{64F24C85-0A17-4C4D-89FE-53519D87A8E2}" destId="{013872AB-17DD-45B4-BDF7-E222BE45C0CC}" srcOrd="4" destOrd="0" parTransId="{34CCF77F-8436-4D84-B188-80AF81A97E29}" sibTransId="{DF5EE116-58D2-4348-B385-3DD8A375D745}"/>
    <dgm:cxn modelId="{53E3494E-73BF-4B00-8DD5-3AEAF159F616}" type="presOf" srcId="{013872AB-17DD-45B4-BDF7-E222BE45C0CC}" destId="{4CCBC9AA-CC9F-481D-AD9F-9D293A8D62FD}" srcOrd="0" destOrd="0" presId="urn:microsoft.com/office/officeart/2005/8/layout/vList2"/>
    <dgm:cxn modelId="{17A35C75-40A7-421B-85E7-A37B2F287C50}" srcId="{64F24C85-0A17-4C4D-89FE-53519D87A8E2}" destId="{B0D7CC21-AC5E-4BF5-82A1-1E2FE623C996}" srcOrd="1" destOrd="0" parTransId="{E3CCC35D-CDDD-452A-8AA1-36FA4F61C96F}" sibTransId="{FAA4F2F0-1926-470C-B19E-B7F793FD2714}"/>
    <dgm:cxn modelId="{44459989-63A3-4DC4-A8F7-3CA7E44F534E}" srcId="{64F24C85-0A17-4C4D-89FE-53519D87A8E2}" destId="{87A5365E-9B00-4CC4-B85D-4207395297DE}" srcOrd="0" destOrd="0" parTransId="{77512F73-8D9A-4EDF-9D9C-A838FE80E96A}" sibTransId="{C63F54FA-4D21-4A5F-B8A4-FA166878FA40}"/>
    <dgm:cxn modelId="{087ED092-9A39-48D4-8F8A-03AF8484BE62}" type="presOf" srcId="{87A5365E-9B00-4CC4-B85D-4207395297DE}" destId="{CB26ADEB-F3CA-40DD-9965-5F030FF2CC73}" srcOrd="0" destOrd="0" presId="urn:microsoft.com/office/officeart/2005/8/layout/vList2"/>
    <dgm:cxn modelId="{8BE9609D-6901-4EEA-A438-F56C3223BA57}" type="presOf" srcId="{E476F8BF-CAAC-4DB1-BBAD-F2B1D2EDC0C6}" destId="{8E7BD4C3-2DBE-4CBE-A517-C109759392B6}" srcOrd="0" destOrd="0" presId="urn:microsoft.com/office/officeart/2005/8/layout/vList2"/>
    <dgm:cxn modelId="{71DA54CB-646C-41E8-A89F-211B66FC3DFE}" srcId="{64F24C85-0A17-4C4D-89FE-53519D87A8E2}" destId="{1986CE5D-E1D8-4ACF-A3EB-228E964842DA}" srcOrd="3" destOrd="0" parTransId="{966AC52B-375C-4065-8429-D33DF2E3F22E}" sibTransId="{9F228154-B2CB-4E8F-9538-15AFA4FBFC25}"/>
    <dgm:cxn modelId="{65A33FD1-96D8-46A5-B883-747F5E100B8F}" type="presOf" srcId="{1986CE5D-E1D8-4ACF-A3EB-228E964842DA}" destId="{00F503C0-F44B-4B34-8E04-35DC64272FB2}" srcOrd="0" destOrd="0" presId="urn:microsoft.com/office/officeart/2005/8/layout/vList2"/>
    <dgm:cxn modelId="{F0B004D5-C45D-4B32-9978-2070A443828A}" type="presOf" srcId="{B0D7CC21-AC5E-4BF5-82A1-1E2FE623C996}" destId="{B3ACC907-3960-434C-880D-E895D1109314}" srcOrd="0" destOrd="0" presId="urn:microsoft.com/office/officeart/2005/8/layout/vList2"/>
    <dgm:cxn modelId="{3C64FACC-81F1-4F0C-B637-107ECD39EA31}" type="presParOf" srcId="{8ECFCB41-6C83-4147-A54D-B09AE4941D05}" destId="{CB26ADEB-F3CA-40DD-9965-5F030FF2CC73}" srcOrd="0" destOrd="0" presId="urn:microsoft.com/office/officeart/2005/8/layout/vList2"/>
    <dgm:cxn modelId="{4CA58E36-DF8C-4114-A72F-7DF97EE05D98}" type="presParOf" srcId="{8ECFCB41-6C83-4147-A54D-B09AE4941D05}" destId="{DFA51FC4-356D-4830-9422-BE77DD0D3438}" srcOrd="1" destOrd="0" presId="urn:microsoft.com/office/officeart/2005/8/layout/vList2"/>
    <dgm:cxn modelId="{84F5701E-DA24-4D66-9D65-03C32EE22C90}" type="presParOf" srcId="{8ECFCB41-6C83-4147-A54D-B09AE4941D05}" destId="{B3ACC907-3960-434C-880D-E895D1109314}" srcOrd="2" destOrd="0" presId="urn:microsoft.com/office/officeart/2005/8/layout/vList2"/>
    <dgm:cxn modelId="{A855CC91-EBAE-430E-981E-6D7F38489FBC}" type="presParOf" srcId="{8ECFCB41-6C83-4147-A54D-B09AE4941D05}" destId="{C70F0A8E-20AF-4577-A9F4-DCF3E75EEE57}" srcOrd="3" destOrd="0" presId="urn:microsoft.com/office/officeart/2005/8/layout/vList2"/>
    <dgm:cxn modelId="{7E7C9FDD-07EC-4ED1-B39B-FE53FC4F9BD1}" type="presParOf" srcId="{8ECFCB41-6C83-4147-A54D-B09AE4941D05}" destId="{8E7BD4C3-2DBE-4CBE-A517-C109759392B6}" srcOrd="4" destOrd="0" presId="urn:microsoft.com/office/officeart/2005/8/layout/vList2"/>
    <dgm:cxn modelId="{6F2D8069-88A0-4178-94E5-6C1A561317B3}" type="presParOf" srcId="{8ECFCB41-6C83-4147-A54D-B09AE4941D05}" destId="{01160818-9C7C-4456-BD8E-501D75238EA0}" srcOrd="5" destOrd="0" presId="urn:microsoft.com/office/officeart/2005/8/layout/vList2"/>
    <dgm:cxn modelId="{29B3DDE6-4E6F-4090-A841-36EC0D0A7708}" type="presParOf" srcId="{8ECFCB41-6C83-4147-A54D-B09AE4941D05}" destId="{00F503C0-F44B-4B34-8E04-35DC64272FB2}" srcOrd="6" destOrd="0" presId="urn:microsoft.com/office/officeart/2005/8/layout/vList2"/>
    <dgm:cxn modelId="{DFF6ECD9-D7C5-4044-81C1-0C843156B638}" type="presParOf" srcId="{8ECFCB41-6C83-4147-A54D-B09AE4941D05}" destId="{E8EDAD5D-7C10-43A7-98BE-5187330D8CCF}" srcOrd="7" destOrd="0" presId="urn:microsoft.com/office/officeart/2005/8/layout/vList2"/>
    <dgm:cxn modelId="{B234D1D3-5A64-4282-BEF5-2C90658E556C}" type="presParOf" srcId="{8ECFCB41-6C83-4147-A54D-B09AE4941D05}" destId="{4CCBC9AA-CC9F-481D-AD9F-9D293A8D62F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6ADEB-F3CA-40DD-9965-5F030FF2CC73}">
      <dsp:nvSpPr>
        <dsp:cNvPr id="0" name=""/>
        <dsp:cNvSpPr/>
      </dsp:nvSpPr>
      <dsp:spPr>
        <a:xfrm>
          <a:off x="0" y="284970"/>
          <a:ext cx="5994400" cy="912600"/>
        </a:xfrm>
        <a:prstGeom prst="round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van wezenlijk belang voor het verdere leven:</a:t>
          </a:r>
          <a:endParaRPr lang="en-US" sz="2400" kern="1200"/>
        </a:p>
      </dsp:txBody>
      <dsp:txXfrm>
        <a:off x="44549" y="329519"/>
        <a:ext cx="5905302" cy="823502"/>
      </dsp:txXfrm>
    </dsp:sp>
    <dsp:sp modelId="{B3ACC907-3960-434C-880D-E895D1109314}">
      <dsp:nvSpPr>
        <dsp:cNvPr id="0" name=""/>
        <dsp:cNvSpPr/>
      </dsp:nvSpPr>
      <dsp:spPr>
        <a:xfrm>
          <a:off x="0" y="1266690"/>
          <a:ext cx="5994400" cy="912600"/>
        </a:xfrm>
        <a:prstGeom prst="roundRect">
          <a:avLst/>
        </a:prstGeom>
        <a:solidFill>
          <a:schemeClr val="accent5">
            <a:hueOff val="4778670"/>
            <a:satOff val="-10209"/>
            <a:lumOff val="-426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goede, warme hechtingsrelaties </a:t>
          </a:r>
          <a:r>
            <a:rPr lang="nl-NL" sz="2400" kern="1200">
              <a:sym typeface="Wingdings" panose="05000000000000000000" pitchFamily="2" charset="2"/>
            </a:rPr>
            <a:t></a:t>
          </a:r>
          <a:r>
            <a:rPr lang="nl-NL" sz="2400" kern="1200"/>
            <a:t> relaties met anderen, zelfvertrouwen en eigenwaarde</a:t>
          </a:r>
          <a:endParaRPr lang="en-US" sz="2400" kern="1200"/>
        </a:p>
      </dsp:txBody>
      <dsp:txXfrm>
        <a:off x="44549" y="1311239"/>
        <a:ext cx="5905302" cy="823502"/>
      </dsp:txXfrm>
    </dsp:sp>
    <dsp:sp modelId="{8E7BD4C3-2DBE-4CBE-A517-C109759392B6}">
      <dsp:nvSpPr>
        <dsp:cNvPr id="0" name=""/>
        <dsp:cNvSpPr/>
      </dsp:nvSpPr>
      <dsp:spPr>
        <a:xfrm>
          <a:off x="0" y="2248410"/>
          <a:ext cx="5994400" cy="912600"/>
        </a:xfrm>
        <a:prstGeom prst="roundRect">
          <a:avLst/>
        </a:prstGeom>
        <a:solidFill>
          <a:schemeClr val="accent5">
            <a:hueOff val="9557340"/>
            <a:satOff val="-20419"/>
            <a:lumOff val="-852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Predispositie </a:t>
          </a:r>
          <a:r>
            <a:rPr lang="nl-NL" sz="2400" kern="1200">
              <a:sym typeface="Wingdings" panose="05000000000000000000" pitchFamily="2" charset="2"/>
            </a:rPr>
            <a:t></a:t>
          </a:r>
          <a:r>
            <a:rPr lang="nl-NL" sz="2400" kern="1200"/>
            <a:t> de natuurlijke neiging van baby’s om zich te richten op sociale prikkels. </a:t>
          </a:r>
          <a:endParaRPr lang="en-US" sz="2400" kern="1200"/>
        </a:p>
      </dsp:txBody>
      <dsp:txXfrm>
        <a:off x="44549" y="2292959"/>
        <a:ext cx="5905302" cy="823502"/>
      </dsp:txXfrm>
    </dsp:sp>
    <dsp:sp modelId="{00F503C0-F44B-4B34-8E04-35DC64272FB2}">
      <dsp:nvSpPr>
        <dsp:cNvPr id="0" name=""/>
        <dsp:cNvSpPr/>
      </dsp:nvSpPr>
      <dsp:spPr>
        <a:xfrm>
          <a:off x="0" y="3230130"/>
          <a:ext cx="5994400" cy="912600"/>
        </a:xfrm>
        <a:prstGeom prst="roundRect">
          <a:avLst/>
        </a:prstGeom>
        <a:solidFill>
          <a:schemeClr val="accent5">
            <a:hueOff val="14336010"/>
            <a:satOff val="-30628"/>
            <a:lumOff val="-1279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De gevoelige periode voor hechting </a:t>
          </a:r>
          <a:r>
            <a:rPr lang="nl-NL" sz="2400" kern="1200">
              <a:sym typeface="Wingdings" panose="05000000000000000000" pitchFamily="2" charset="2"/>
            </a:rPr>
            <a:t></a:t>
          </a:r>
          <a:r>
            <a:rPr lang="nl-NL" sz="2400" kern="1200"/>
            <a:t> het eerste levensjaar</a:t>
          </a:r>
          <a:endParaRPr lang="en-US" sz="2400" kern="1200"/>
        </a:p>
      </dsp:txBody>
      <dsp:txXfrm>
        <a:off x="44549" y="3274679"/>
        <a:ext cx="5905302" cy="823502"/>
      </dsp:txXfrm>
    </dsp:sp>
    <dsp:sp modelId="{4CCBC9AA-CC9F-481D-AD9F-9D293A8D62FD}">
      <dsp:nvSpPr>
        <dsp:cNvPr id="0" name=""/>
        <dsp:cNvSpPr/>
      </dsp:nvSpPr>
      <dsp:spPr>
        <a:xfrm>
          <a:off x="0" y="4211850"/>
          <a:ext cx="5994400" cy="912600"/>
        </a:xfrm>
        <a:prstGeom prst="roundRect">
          <a:avLst/>
        </a:prstGeom>
        <a:solidFill>
          <a:schemeClr val="accent5">
            <a:hueOff val="19114680"/>
            <a:satOff val="-40837"/>
            <a:lumOff val="-1705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Sensitief reageren + interactie baby-ouder</a:t>
          </a:r>
          <a:endParaRPr lang="en-US" sz="2400" kern="1200"/>
        </a:p>
      </dsp:txBody>
      <dsp:txXfrm>
        <a:off x="44549" y="4256399"/>
        <a:ext cx="5905302" cy="8235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42A9C8-2430-4032-A932-966584352C77}" type="datetimeFigureOut">
              <a:rPr lang="nl-NL" smtClean="0"/>
              <a:t>21-10-2019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FD0C1-E324-42C8-8D23-A25F73793C20}" type="slidenum">
              <a:rPr lang="nl-NL" smtClean="0"/>
              <a:t>‹nr.›</a:t>
            </a:fld>
            <a:endParaRPr lang="nl-NL"/>
          </a:p>
        </p:txBody>
      </p:sp>
    </p:spTree>
    <p:extLst>
      <p:ext uri="{BB962C8B-B14F-4D97-AF65-F5344CB8AC3E}">
        <p14:creationId xmlns:p14="http://schemas.microsoft.com/office/powerpoint/2010/main" val="280142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69FD0C1-E324-42C8-8D23-A25F73793C20}" type="slidenum">
              <a:rPr lang="nl-NL" smtClean="0"/>
              <a:t>6</a:t>
            </a:fld>
            <a:endParaRPr lang="nl-NL"/>
          </a:p>
        </p:txBody>
      </p:sp>
    </p:spTree>
    <p:extLst>
      <p:ext uri="{BB962C8B-B14F-4D97-AF65-F5344CB8AC3E}">
        <p14:creationId xmlns:p14="http://schemas.microsoft.com/office/powerpoint/2010/main" val="45060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Predispositie: houdt in dat baby’s direct gericht zijn op mensen. Ze kijken liever naar gezichten dan naar voorwerpen en reageren op stemmen. Een kind weet al snel na de geboorte zijn moeder te herkennen en zoekt bij haar naar voeding</a:t>
            </a:r>
          </a:p>
          <a:p>
            <a:endParaRPr lang="nl-NL" dirty="0"/>
          </a:p>
          <a:p>
            <a:r>
              <a:rPr lang="nl-NL" dirty="0"/>
              <a:t>Sensitief reageren + interactie baby-ouder: sensitief reageren houdt in dat de ouder gevoelig is voor de signalen die een baby afgeeft, en hier adequaat op reageert. Bijv. voeden, geruststelling, warmte. Interactie ontstaat ook direct, een baby vraagt aandacht door te huilen. Hoe de baby is, hoe de ouders zijn heeft invloed op de sensitieve reactie en de interactie.</a:t>
            </a:r>
          </a:p>
        </p:txBody>
      </p:sp>
      <p:sp>
        <p:nvSpPr>
          <p:cNvPr id="4" name="Tijdelijke aanduiding voor dianummer 3"/>
          <p:cNvSpPr>
            <a:spLocks noGrp="1"/>
          </p:cNvSpPr>
          <p:nvPr>
            <p:ph type="sldNum" sz="quarter" idx="10"/>
          </p:nvPr>
        </p:nvSpPr>
        <p:spPr/>
        <p:txBody>
          <a:bodyPr/>
          <a:lstStyle/>
          <a:p>
            <a:fld id="{869FD0C1-E324-42C8-8D23-A25F73793C20}" type="slidenum">
              <a:rPr lang="nl-NL" smtClean="0"/>
              <a:t>12</a:t>
            </a:fld>
            <a:endParaRPr lang="nl-NL"/>
          </a:p>
        </p:txBody>
      </p:sp>
    </p:spTree>
    <p:extLst>
      <p:ext uri="{BB962C8B-B14F-4D97-AF65-F5344CB8AC3E}">
        <p14:creationId xmlns:p14="http://schemas.microsoft.com/office/powerpoint/2010/main" val="2707925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Transitional</a:t>
            </a:r>
            <a:r>
              <a:rPr lang="nl-NL" dirty="0"/>
              <a:t> </a:t>
            </a:r>
            <a:r>
              <a:rPr lang="nl-NL" dirty="0" err="1"/>
              <a:t>objects</a:t>
            </a:r>
            <a:r>
              <a:rPr lang="nl-NL" dirty="0"/>
              <a:t>: de hechtingsrelatie wordt geprojecteerd op de knuffels.</a:t>
            </a:r>
          </a:p>
        </p:txBody>
      </p:sp>
      <p:sp>
        <p:nvSpPr>
          <p:cNvPr id="4" name="Tijdelijke aanduiding voor dianummer 3"/>
          <p:cNvSpPr>
            <a:spLocks noGrp="1"/>
          </p:cNvSpPr>
          <p:nvPr>
            <p:ph type="sldNum" sz="quarter" idx="10"/>
          </p:nvPr>
        </p:nvSpPr>
        <p:spPr/>
        <p:txBody>
          <a:bodyPr/>
          <a:lstStyle/>
          <a:p>
            <a:fld id="{869FD0C1-E324-42C8-8D23-A25F73793C20}" type="slidenum">
              <a:rPr lang="nl-NL" smtClean="0"/>
              <a:t>13</a:t>
            </a:fld>
            <a:endParaRPr lang="nl-NL"/>
          </a:p>
        </p:txBody>
      </p:sp>
    </p:spTree>
    <p:extLst>
      <p:ext uri="{BB962C8B-B14F-4D97-AF65-F5344CB8AC3E}">
        <p14:creationId xmlns:p14="http://schemas.microsoft.com/office/powerpoint/2010/main" val="852309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1 spreekt voor zich</a:t>
            </a:r>
          </a:p>
          <a:p>
            <a:r>
              <a:rPr lang="nl-NL" dirty="0"/>
              <a:t>2 weinig verschil tussen bekend en onbekend, kind reageert amper op ouder, laat weinig gevoelens blijken</a:t>
            </a:r>
          </a:p>
          <a:p>
            <a:r>
              <a:rPr lang="nl-NL" dirty="0"/>
              <a:t>3 aantrekken en afstoten, niet op zijn gemak met de onbekende en zelfs eigen ouder</a:t>
            </a:r>
          </a:p>
          <a:p>
            <a:r>
              <a:rPr lang="nl-NL" dirty="0"/>
              <a:t>4 totaal gedesorganiseerd, inconsistent gedrag zonder strategie</a:t>
            </a:r>
          </a:p>
        </p:txBody>
      </p:sp>
      <p:sp>
        <p:nvSpPr>
          <p:cNvPr id="4" name="Tijdelijke aanduiding voor dianummer 3"/>
          <p:cNvSpPr>
            <a:spLocks noGrp="1"/>
          </p:cNvSpPr>
          <p:nvPr>
            <p:ph type="sldNum" sz="quarter" idx="10"/>
          </p:nvPr>
        </p:nvSpPr>
        <p:spPr/>
        <p:txBody>
          <a:bodyPr/>
          <a:lstStyle/>
          <a:p>
            <a:fld id="{869FD0C1-E324-42C8-8D23-A25F73793C20}" type="slidenum">
              <a:rPr lang="nl-NL" smtClean="0"/>
              <a:t>14</a:t>
            </a:fld>
            <a:endParaRPr lang="nl-NL"/>
          </a:p>
        </p:txBody>
      </p:sp>
    </p:spTree>
    <p:extLst>
      <p:ext uri="{BB962C8B-B14F-4D97-AF65-F5344CB8AC3E}">
        <p14:creationId xmlns:p14="http://schemas.microsoft.com/office/powerpoint/2010/main" val="42369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AD6EE87-EBD5-4F12-A48A-63ACA297AC8F}" type="datetimeFigureOut">
              <a:rPr lang="en-US" smtClean="0"/>
              <a:t>10/21/2019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6889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92910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69100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707096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A61015F-7CC6-4D0A-9D87-873EA4C304CC}" type="datetimeFigureOut">
              <a:rPr lang="en-US" smtClean="0"/>
              <a:t>10/21/2019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6362115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15222919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10/21/2019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87395276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10/21/2019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04611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10/21/2019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665870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05C68B11-C5A8-448C-8CE9-B1A273C79CFC}" type="datetimeFigureOut">
              <a:rPr lang="en-US" smtClean="0"/>
              <a:t>10/21/2019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8266328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C7616CA0-919D-4A49-9C8A-62FDFB3A5183}" type="datetimeFigureOut">
              <a:rPr lang="en-US" smtClean="0"/>
              <a:t>10/21/2019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867E5644-1E61-4311-A31E-84CB9C7AA8A9}" type="slidenum">
              <a:rPr lang="en-US" smtClean="0"/>
              <a:t>‹nr.›</a:t>
            </a:fld>
            <a:endParaRPr lang="en-US" dirty="0"/>
          </a:p>
        </p:txBody>
      </p:sp>
    </p:spTree>
    <p:extLst>
      <p:ext uri="{BB962C8B-B14F-4D97-AF65-F5344CB8AC3E}">
        <p14:creationId xmlns:p14="http://schemas.microsoft.com/office/powerpoint/2010/main" val="329685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0298CD5-6C1E-4009-B41F-6DF62E31D3BE}" type="datetimeFigureOut">
              <a:rPr lang="en-US" smtClean="0"/>
              <a:pPr/>
              <a:t>10/21/2019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8034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K7fOy67DkY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A3BA0F-AE88-4E4C-8C87-E9E9C615CA57}"/>
              </a:ext>
            </a:extLst>
          </p:cNvPr>
          <p:cNvSpPr>
            <a:spLocks noGrp="1"/>
          </p:cNvSpPr>
          <p:nvPr>
            <p:ph type="ctrTitle"/>
          </p:nvPr>
        </p:nvSpPr>
        <p:spPr/>
        <p:txBody>
          <a:bodyPr/>
          <a:lstStyle/>
          <a:p>
            <a:r>
              <a:rPr lang="nl-NL" dirty="0"/>
              <a:t>Ontwikkelingspsychologie</a:t>
            </a:r>
          </a:p>
        </p:txBody>
      </p:sp>
      <p:sp>
        <p:nvSpPr>
          <p:cNvPr id="3" name="Ondertitel 2">
            <a:extLst>
              <a:ext uri="{FF2B5EF4-FFF2-40B4-BE49-F238E27FC236}">
                <a16:creationId xmlns:a16="http://schemas.microsoft.com/office/drawing/2014/main" id="{6CDC1627-FC94-4513-9CCB-7B8AFE7303ED}"/>
              </a:ext>
            </a:extLst>
          </p:cNvPr>
          <p:cNvSpPr>
            <a:spLocks noGrp="1"/>
          </p:cNvSpPr>
          <p:nvPr>
            <p:ph type="subTitle" idx="1"/>
          </p:nvPr>
        </p:nvSpPr>
        <p:spPr/>
        <p:txBody>
          <a:bodyPr/>
          <a:lstStyle/>
          <a:p>
            <a:r>
              <a:rPr lang="nl-NL" dirty="0"/>
              <a:t> les 2; Thema 4, professioneel werken voor </a:t>
            </a:r>
            <a:r>
              <a:rPr lang="nl-NL" dirty="0" err="1"/>
              <a:t>maatshappelijke</a:t>
            </a:r>
            <a:r>
              <a:rPr lang="nl-NL" dirty="0"/>
              <a:t> zorg</a:t>
            </a:r>
          </a:p>
        </p:txBody>
      </p:sp>
    </p:spTree>
    <p:extLst>
      <p:ext uri="{BB962C8B-B14F-4D97-AF65-F5344CB8AC3E}">
        <p14:creationId xmlns:p14="http://schemas.microsoft.com/office/powerpoint/2010/main" val="3412390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64F3BE-E296-4833-BE44-69121E50F664}"/>
              </a:ext>
            </a:extLst>
          </p:cNvPr>
          <p:cNvSpPr>
            <a:spLocks noGrp="1"/>
          </p:cNvSpPr>
          <p:nvPr>
            <p:ph type="title"/>
          </p:nvPr>
        </p:nvSpPr>
        <p:spPr>
          <a:xfrm>
            <a:off x="1251677" y="645105"/>
            <a:ext cx="4357499" cy="1320855"/>
          </a:xfrm>
        </p:spPr>
        <p:txBody>
          <a:bodyPr>
            <a:normAutofit/>
          </a:bodyPr>
          <a:lstStyle/>
          <a:p>
            <a:r>
              <a:rPr lang="nl-NL" sz="4100"/>
              <a:t>Levensbehoeften</a:t>
            </a:r>
          </a:p>
        </p:txBody>
      </p:sp>
      <p:sp>
        <p:nvSpPr>
          <p:cNvPr id="3" name="Tijdelijke aanduiding voor inhoud 2">
            <a:extLst>
              <a:ext uri="{FF2B5EF4-FFF2-40B4-BE49-F238E27FC236}">
                <a16:creationId xmlns:a16="http://schemas.microsoft.com/office/drawing/2014/main" id="{56F5199B-8A52-4E90-AAF3-94277A0B0714}"/>
              </a:ext>
            </a:extLst>
          </p:cNvPr>
          <p:cNvSpPr>
            <a:spLocks noGrp="1"/>
          </p:cNvSpPr>
          <p:nvPr>
            <p:ph idx="1"/>
          </p:nvPr>
        </p:nvSpPr>
        <p:spPr>
          <a:xfrm>
            <a:off x="1251678" y="2286001"/>
            <a:ext cx="4363595" cy="3593591"/>
          </a:xfrm>
        </p:spPr>
        <p:txBody>
          <a:bodyPr>
            <a:normAutofit/>
          </a:bodyPr>
          <a:lstStyle/>
          <a:p>
            <a:pPr>
              <a:lnSpc>
                <a:spcPct val="100000"/>
              </a:lnSpc>
            </a:pPr>
            <a:r>
              <a:rPr lang="nl-NL" sz="1700" dirty="0">
                <a:solidFill>
                  <a:schemeClr val="tx1"/>
                </a:solidFill>
              </a:rPr>
              <a:t>Een baby heeft nodig:</a:t>
            </a:r>
          </a:p>
          <a:p>
            <a:pPr>
              <a:lnSpc>
                <a:spcPct val="100000"/>
              </a:lnSpc>
            </a:pPr>
            <a:r>
              <a:rPr lang="nl-NL" sz="1700" dirty="0">
                <a:solidFill>
                  <a:schemeClr val="tx1"/>
                </a:solidFill>
              </a:rPr>
              <a:t> Voeding</a:t>
            </a:r>
          </a:p>
          <a:p>
            <a:pPr>
              <a:lnSpc>
                <a:spcPct val="100000"/>
              </a:lnSpc>
            </a:pPr>
            <a:r>
              <a:rPr lang="nl-NL" sz="1700" dirty="0">
                <a:solidFill>
                  <a:schemeClr val="tx1"/>
                </a:solidFill>
              </a:rPr>
              <a:t> Veiligheid</a:t>
            </a:r>
          </a:p>
          <a:p>
            <a:pPr>
              <a:lnSpc>
                <a:spcPct val="100000"/>
              </a:lnSpc>
            </a:pPr>
            <a:r>
              <a:rPr lang="nl-NL" sz="1700" dirty="0">
                <a:solidFill>
                  <a:schemeClr val="tx1"/>
                </a:solidFill>
              </a:rPr>
              <a:t>Geborgenheid</a:t>
            </a:r>
          </a:p>
          <a:p>
            <a:pPr>
              <a:lnSpc>
                <a:spcPct val="100000"/>
              </a:lnSpc>
            </a:pPr>
            <a:endParaRPr lang="nl-NL" sz="1700" dirty="0">
              <a:solidFill>
                <a:schemeClr val="tx1"/>
              </a:solidFill>
            </a:endParaRPr>
          </a:p>
          <a:p>
            <a:pPr>
              <a:lnSpc>
                <a:spcPct val="100000"/>
              </a:lnSpc>
            </a:pPr>
            <a:r>
              <a:rPr lang="nl-NL" sz="1700" dirty="0">
                <a:solidFill>
                  <a:schemeClr val="tx1"/>
                </a:solidFill>
              </a:rPr>
              <a:t>Oftewel, een veilige basis</a:t>
            </a:r>
          </a:p>
          <a:p>
            <a:pPr>
              <a:lnSpc>
                <a:spcPct val="100000"/>
              </a:lnSpc>
            </a:pPr>
            <a:r>
              <a:rPr lang="nl-NL" sz="1700" dirty="0">
                <a:solidFill>
                  <a:schemeClr val="tx1"/>
                </a:solidFill>
              </a:rPr>
              <a:t>Hij verwerft deze basis door zich te kunnen hechten aan zijn primaire verzorgers. Het kind leert vertrouwen op zijn ouders en ontwikkelt een sterke band met hen.</a:t>
            </a:r>
          </a:p>
        </p:txBody>
      </p:sp>
      <p:pic>
        <p:nvPicPr>
          <p:cNvPr id="4" name="Afbeelding 3">
            <a:extLst>
              <a:ext uri="{FF2B5EF4-FFF2-40B4-BE49-F238E27FC236}">
                <a16:creationId xmlns:a16="http://schemas.microsoft.com/office/drawing/2014/main" id="{ED647863-C4BA-43DC-8E68-83EE449E2DCB}"/>
              </a:ext>
            </a:extLst>
          </p:cNvPr>
          <p:cNvPicPr>
            <a:picLocks noChangeAspect="1"/>
          </p:cNvPicPr>
          <p:nvPr/>
        </p:nvPicPr>
        <p:blipFill>
          <a:blip r:embed="rId2"/>
          <a:stretch>
            <a:fillRect/>
          </a:stretch>
        </p:blipFill>
        <p:spPr>
          <a:xfrm>
            <a:off x="6098193" y="1197442"/>
            <a:ext cx="5176744" cy="4489375"/>
          </a:xfrm>
          <a:prstGeom prst="rect">
            <a:avLst/>
          </a:prstGeom>
        </p:spPr>
      </p:pic>
    </p:spTree>
    <p:extLst>
      <p:ext uri="{BB962C8B-B14F-4D97-AF65-F5344CB8AC3E}">
        <p14:creationId xmlns:p14="http://schemas.microsoft.com/office/powerpoint/2010/main" val="2139254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034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E5ED4C4-F609-4C57-811D-192E888B5179}"/>
              </a:ext>
            </a:extLst>
          </p:cNvPr>
          <p:cNvSpPr>
            <a:spLocks noGrp="1"/>
          </p:cNvSpPr>
          <p:nvPr>
            <p:ph type="title"/>
          </p:nvPr>
        </p:nvSpPr>
        <p:spPr>
          <a:xfrm>
            <a:off x="1251677" y="1078378"/>
            <a:ext cx="2917551" cy="4701244"/>
          </a:xfrm>
        </p:spPr>
        <p:txBody>
          <a:bodyPr anchor="ctr">
            <a:normAutofit/>
          </a:bodyPr>
          <a:lstStyle/>
          <a:p>
            <a:r>
              <a:rPr lang="nl-NL" sz="3600"/>
              <a:t>Hechting</a:t>
            </a:r>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Tijdelijke aanduiding voor inhoud 2">
            <a:extLst>
              <a:ext uri="{FF2B5EF4-FFF2-40B4-BE49-F238E27FC236}">
                <a16:creationId xmlns:a16="http://schemas.microsoft.com/office/drawing/2014/main" id="{B1F57E8E-8F9C-4BB5-8249-4A02931D87EB}"/>
              </a:ext>
            </a:extLst>
          </p:cNvPr>
          <p:cNvSpPr>
            <a:spLocks noGrp="1"/>
          </p:cNvSpPr>
          <p:nvPr>
            <p:ph idx="1"/>
          </p:nvPr>
        </p:nvSpPr>
        <p:spPr>
          <a:xfrm>
            <a:off x="5167062" y="1078378"/>
            <a:ext cx="6262938" cy="4701244"/>
          </a:xfrm>
        </p:spPr>
        <p:txBody>
          <a:bodyPr anchor="ctr">
            <a:normAutofit/>
          </a:bodyPr>
          <a:lstStyle/>
          <a:p>
            <a:pPr marL="0" indent="0">
              <a:buNone/>
            </a:pPr>
            <a:r>
              <a:rPr lang="nl-NL" dirty="0"/>
              <a:t>= de duurzame emotionele binding tussen het kind en zijn verzorgers, met speciale emotionele kwaliteiten. Ieder kind heeft een natuurlijke neiging tot hechting.</a:t>
            </a:r>
          </a:p>
          <a:p>
            <a:endParaRPr lang="nl-NL" dirty="0"/>
          </a:p>
          <a:p>
            <a:endParaRPr lang="nl-NL" dirty="0"/>
          </a:p>
        </p:txBody>
      </p:sp>
    </p:spTree>
    <p:extLst>
      <p:ext uri="{BB962C8B-B14F-4D97-AF65-F5344CB8AC3E}">
        <p14:creationId xmlns:p14="http://schemas.microsoft.com/office/powerpoint/2010/main" val="4046036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94EA98-AB7C-4B4E-83A0-6954048B9112}"/>
              </a:ext>
            </a:extLst>
          </p:cNvPr>
          <p:cNvSpPr>
            <a:spLocks noGrp="1"/>
          </p:cNvSpPr>
          <p:nvPr>
            <p:ph type="title"/>
          </p:nvPr>
        </p:nvSpPr>
        <p:spPr>
          <a:xfrm>
            <a:off x="1251679" y="645106"/>
            <a:ext cx="3384329" cy="5421435"/>
          </a:xfrm>
        </p:spPr>
        <p:txBody>
          <a:bodyPr anchor="ctr">
            <a:normAutofit/>
          </a:bodyPr>
          <a:lstStyle/>
          <a:p>
            <a:r>
              <a:rPr lang="nl-NL" sz="4000"/>
              <a:t>Hechting</a:t>
            </a:r>
          </a:p>
        </p:txBody>
      </p:sp>
      <p:graphicFrame>
        <p:nvGraphicFramePr>
          <p:cNvPr id="5" name="Tijdelijke aanduiding voor inhoud 2">
            <a:extLst>
              <a:ext uri="{FF2B5EF4-FFF2-40B4-BE49-F238E27FC236}">
                <a16:creationId xmlns:a16="http://schemas.microsoft.com/office/drawing/2014/main" id="{AF2962F6-ABD7-4279-A64F-5EECEB56A60C}"/>
              </a:ext>
            </a:extLst>
          </p:cNvPr>
          <p:cNvGraphicFramePr>
            <a:graphicFrameLocks noGrp="1"/>
          </p:cNvGraphicFramePr>
          <p:nvPr>
            <p:ph idx="1"/>
            <p:extLst>
              <p:ext uri="{D42A27DB-BD31-4B8C-83A1-F6EECF244321}">
                <p14:modId xmlns:p14="http://schemas.microsoft.com/office/powerpoint/2010/main" val="1933792734"/>
              </p:ext>
            </p:extLst>
          </p:nvPr>
        </p:nvGraphicFramePr>
        <p:xfrm>
          <a:off x="5280025" y="644525"/>
          <a:ext cx="5994400" cy="54094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1486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2" name="Titel 1">
            <a:extLst>
              <a:ext uri="{FF2B5EF4-FFF2-40B4-BE49-F238E27FC236}">
                <a16:creationId xmlns:a16="http://schemas.microsoft.com/office/drawing/2014/main" id="{C1922DE6-4D6B-4CCC-82FA-CD08809E73FF}"/>
              </a:ext>
            </a:extLst>
          </p:cNvPr>
          <p:cNvSpPr>
            <a:spLocks noGrp="1"/>
          </p:cNvSpPr>
          <p:nvPr>
            <p:ph type="title"/>
          </p:nvPr>
        </p:nvSpPr>
        <p:spPr>
          <a:xfrm>
            <a:off x="931933" y="1162940"/>
            <a:ext cx="4515598" cy="4532120"/>
          </a:xfrm>
        </p:spPr>
        <p:txBody>
          <a:bodyPr anchor="ctr">
            <a:normAutofit/>
          </a:bodyPr>
          <a:lstStyle/>
          <a:p>
            <a:r>
              <a:rPr lang="nl-NL" sz="4100">
                <a:solidFill>
                  <a:srgbClr val="2A1A00"/>
                </a:solidFill>
              </a:rPr>
              <a:t>Hechtingsgedrag</a:t>
            </a:r>
          </a:p>
        </p:txBody>
      </p:sp>
      <p:sp>
        <p:nvSpPr>
          <p:cNvPr id="12"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3AC03C52-71FF-4ED1-9987-C269E7D0127D}"/>
              </a:ext>
            </a:extLst>
          </p:cNvPr>
          <p:cNvSpPr>
            <a:spLocks noGrp="1"/>
          </p:cNvSpPr>
          <p:nvPr>
            <p:ph idx="1"/>
          </p:nvPr>
        </p:nvSpPr>
        <p:spPr>
          <a:xfrm>
            <a:off x="6749271" y="1128451"/>
            <a:ext cx="4680729" cy="4566609"/>
          </a:xfrm>
        </p:spPr>
        <p:txBody>
          <a:bodyPr anchor="ctr">
            <a:normAutofit/>
          </a:bodyPr>
          <a:lstStyle/>
          <a:p>
            <a:pPr>
              <a:lnSpc>
                <a:spcPct val="100000"/>
              </a:lnSpc>
            </a:pPr>
            <a:r>
              <a:rPr lang="nl-NL" sz="1900"/>
              <a:t>eenkennigheid</a:t>
            </a:r>
          </a:p>
          <a:p>
            <a:pPr>
              <a:lnSpc>
                <a:spcPct val="100000"/>
              </a:lnSpc>
            </a:pPr>
            <a:r>
              <a:rPr lang="nl-NL" sz="1900"/>
              <a:t>scheidingsangst</a:t>
            </a:r>
          </a:p>
          <a:p>
            <a:pPr>
              <a:lnSpc>
                <a:spcPct val="100000"/>
              </a:lnSpc>
            </a:pPr>
            <a:r>
              <a:rPr lang="nl-NL" sz="1900"/>
              <a:t>een reactie van angst of onrust bij tijdelijk afscheid, zodra de ouder weer verschijnt: blijdschap en herkenning</a:t>
            </a:r>
          </a:p>
          <a:p>
            <a:pPr>
              <a:lnSpc>
                <a:spcPct val="100000"/>
              </a:lnSpc>
            </a:pPr>
            <a:r>
              <a:rPr lang="nl-NL" sz="1900"/>
              <a:t>dit gedrag zien we na ongeveer een jaar</a:t>
            </a:r>
          </a:p>
          <a:p>
            <a:pPr>
              <a:lnSpc>
                <a:spcPct val="100000"/>
              </a:lnSpc>
            </a:pPr>
            <a:endParaRPr lang="nl-NL" sz="1900"/>
          </a:p>
          <a:p>
            <a:pPr>
              <a:lnSpc>
                <a:spcPct val="100000"/>
              </a:lnSpc>
            </a:pPr>
            <a:r>
              <a:rPr lang="nl-NL" sz="1900"/>
              <a:t>Pas na drie jaar is een kind goed in staat de afwezigheid van een ouders goed te accepteren. Het kind is in staat te begrijpen dat de scheiding van de ouder tijdelijk is.</a:t>
            </a:r>
          </a:p>
          <a:p>
            <a:pPr>
              <a:lnSpc>
                <a:spcPct val="100000"/>
              </a:lnSpc>
            </a:pPr>
            <a:r>
              <a:rPr lang="nl-NL" sz="1900"/>
              <a:t>Knuffels, poppetjes en doekjes = </a:t>
            </a:r>
            <a:r>
              <a:rPr lang="nl-NL" sz="1900" err="1"/>
              <a:t>transitional</a:t>
            </a:r>
            <a:r>
              <a:rPr lang="nl-NL" sz="1900"/>
              <a:t> </a:t>
            </a:r>
            <a:r>
              <a:rPr lang="nl-NL" sz="1900" err="1"/>
              <a:t>objects</a:t>
            </a:r>
            <a:endParaRPr lang="nl-NL" sz="1900"/>
          </a:p>
        </p:txBody>
      </p:sp>
    </p:spTree>
    <p:extLst>
      <p:ext uri="{BB962C8B-B14F-4D97-AF65-F5344CB8AC3E}">
        <p14:creationId xmlns:p14="http://schemas.microsoft.com/office/powerpoint/2010/main" val="2756181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E6BA31C-F1D4-47E7-9385-E5865C1CBD9D}"/>
              </a:ext>
            </a:extLst>
          </p:cNvPr>
          <p:cNvSpPr>
            <a:spLocks noGrp="1"/>
          </p:cNvSpPr>
          <p:nvPr>
            <p:ph type="title"/>
          </p:nvPr>
        </p:nvSpPr>
        <p:spPr>
          <a:xfrm>
            <a:off x="761996" y="1153287"/>
            <a:ext cx="3570566" cy="4551426"/>
          </a:xfrm>
        </p:spPr>
        <p:txBody>
          <a:bodyPr anchor="ctr">
            <a:normAutofit/>
          </a:bodyPr>
          <a:lstStyle/>
          <a:p>
            <a:pPr algn="r"/>
            <a:r>
              <a:rPr lang="nl-NL" sz="3200"/>
              <a:t>Bowlby – attachment theory</a:t>
            </a:r>
          </a:p>
        </p:txBody>
      </p:sp>
      <p:cxnSp>
        <p:nvCxnSpPr>
          <p:cNvPr id="10" name="Straight Connector 9">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4B4CF79-FC15-4C7B-AA0A-B58CD1258AD1}"/>
              </a:ext>
            </a:extLst>
          </p:cNvPr>
          <p:cNvSpPr>
            <a:spLocks noGrp="1"/>
          </p:cNvSpPr>
          <p:nvPr>
            <p:ph idx="1"/>
          </p:nvPr>
        </p:nvSpPr>
        <p:spPr>
          <a:xfrm>
            <a:off x="4976031" y="1153287"/>
            <a:ext cx="6453969" cy="4551426"/>
          </a:xfrm>
        </p:spPr>
        <p:txBody>
          <a:bodyPr anchor="ctr">
            <a:normAutofit/>
          </a:bodyPr>
          <a:lstStyle/>
          <a:p>
            <a:r>
              <a:rPr lang="nl-NL" sz="1600"/>
              <a:t>Theorie die inzicht geeft in het belang van hechting en de verschillen in kwaliteit van de hechtingsrelatie en de eventuele gevolgen daarvan.</a:t>
            </a:r>
          </a:p>
          <a:p>
            <a:endParaRPr lang="nl-NL" sz="1600"/>
          </a:p>
          <a:p>
            <a:r>
              <a:rPr lang="nl-NL" sz="1600"/>
              <a:t>Kwaliteit van hechting </a:t>
            </a:r>
            <a:r>
              <a:rPr lang="nl-NL" sz="1600">
                <a:sym typeface="Wingdings" panose="05000000000000000000" pitchFamily="2" charset="2"/>
              </a:rPr>
              <a:t> wordt zichtbaar in een situatie van stress</a:t>
            </a:r>
          </a:p>
          <a:p>
            <a:r>
              <a:rPr lang="nl-NL" sz="1600">
                <a:sym typeface="Wingdings" panose="05000000000000000000" pitchFamily="2" charset="2"/>
              </a:rPr>
              <a:t>4 mate van hechting:</a:t>
            </a:r>
          </a:p>
          <a:p>
            <a:r>
              <a:rPr lang="nl-NL" sz="1600">
                <a:sym typeface="Wingdings" panose="05000000000000000000" pitchFamily="2" charset="2"/>
              </a:rPr>
              <a:t>- veilig gehecht</a:t>
            </a:r>
          </a:p>
          <a:p>
            <a:r>
              <a:rPr lang="nl-NL" sz="1600">
                <a:sym typeface="Wingdings" panose="05000000000000000000" pitchFamily="2" charset="2"/>
              </a:rPr>
              <a:t>- onveilig-vermijdend</a:t>
            </a:r>
          </a:p>
          <a:p>
            <a:r>
              <a:rPr lang="nl-NL" sz="1600">
                <a:sym typeface="Wingdings" panose="05000000000000000000" pitchFamily="2" charset="2"/>
              </a:rPr>
              <a:t>- onveilig-ambivalent</a:t>
            </a:r>
          </a:p>
          <a:p>
            <a:r>
              <a:rPr lang="nl-NL" sz="1600">
                <a:sym typeface="Wingdings" panose="05000000000000000000" pitchFamily="2" charset="2"/>
              </a:rPr>
              <a:t>- gedesorganiseerd</a:t>
            </a:r>
          </a:p>
          <a:p>
            <a:r>
              <a:rPr lang="nl-NL" sz="1600">
                <a:sym typeface="Wingdings" panose="05000000000000000000" pitchFamily="2" charset="2"/>
                <a:hlinkClick r:id="rId3"/>
              </a:rPr>
              <a:t>https://www.youtube.com/watch?v=K7fOy67DkYw</a:t>
            </a:r>
            <a:endParaRPr lang="nl-NL" sz="1600">
              <a:sym typeface="Wingdings" panose="05000000000000000000" pitchFamily="2" charset="2"/>
            </a:endParaRPr>
          </a:p>
          <a:p>
            <a:endParaRPr lang="nl-NL" sz="1600">
              <a:sym typeface="Wingdings" panose="05000000000000000000" pitchFamily="2" charset="2"/>
            </a:endParaRPr>
          </a:p>
          <a:p>
            <a:endParaRPr lang="nl-NL" sz="1600"/>
          </a:p>
        </p:txBody>
      </p:sp>
      <p:sp>
        <p:nvSpPr>
          <p:cNvPr id="12" name="Rectangle 11">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8437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2" name="Titel 1">
            <a:extLst>
              <a:ext uri="{FF2B5EF4-FFF2-40B4-BE49-F238E27FC236}">
                <a16:creationId xmlns:a16="http://schemas.microsoft.com/office/drawing/2014/main" id="{2C46211A-105C-4863-9970-A963B0A3BFC3}"/>
              </a:ext>
            </a:extLst>
          </p:cNvPr>
          <p:cNvSpPr>
            <a:spLocks noGrp="1"/>
          </p:cNvSpPr>
          <p:nvPr>
            <p:ph type="title"/>
          </p:nvPr>
        </p:nvSpPr>
        <p:spPr>
          <a:xfrm>
            <a:off x="931933" y="1162940"/>
            <a:ext cx="4515598" cy="4532120"/>
          </a:xfrm>
        </p:spPr>
        <p:txBody>
          <a:bodyPr anchor="ctr">
            <a:normAutofit/>
          </a:bodyPr>
          <a:lstStyle/>
          <a:p>
            <a:r>
              <a:rPr lang="nl-NL" sz="4400">
                <a:solidFill>
                  <a:srgbClr val="2A1A00"/>
                </a:solidFill>
              </a:rPr>
              <a:t>Opdracht</a:t>
            </a:r>
          </a:p>
        </p:txBody>
      </p:sp>
      <p:sp>
        <p:nvSpPr>
          <p:cNvPr id="12"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B6E6C290-0D08-4776-A481-A9D5490BF7A8}"/>
              </a:ext>
            </a:extLst>
          </p:cNvPr>
          <p:cNvSpPr>
            <a:spLocks noGrp="1"/>
          </p:cNvSpPr>
          <p:nvPr>
            <p:ph idx="1"/>
          </p:nvPr>
        </p:nvSpPr>
        <p:spPr>
          <a:xfrm>
            <a:off x="6749271" y="1128451"/>
            <a:ext cx="4680729" cy="4566609"/>
          </a:xfrm>
        </p:spPr>
        <p:txBody>
          <a:bodyPr anchor="ctr">
            <a:normAutofit/>
          </a:bodyPr>
          <a:lstStyle/>
          <a:p>
            <a:pPr>
              <a:lnSpc>
                <a:spcPct val="100000"/>
              </a:lnSpc>
            </a:pPr>
            <a:r>
              <a:rPr lang="nl-NL" dirty="0"/>
              <a:t>In tweetallen</a:t>
            </a:r>
            <a:endParaRPr lang="nl-NL"/>
          </a:p>
          <a:p>
            <a:pPr>
              <a:lnSpc>
                <a:spcPct val="100000"/>
              </a:lnSpc>
            </a:pPr>
            <a:r>
              <a:rPr lang="nl-NL" dirty="0"/>
              <a:t>Hechtingstoornissen, zoek op wat dat inhoud.</a:t>
            </a:r>
            <a:endParaRPr lang="nl-NL"/>
          </a:p>
          <a:p>
            <a:pPr>
              <a:lnSpc>
                <a:spcPct val="100000"/>
              </a:lnSpc>
            </a:pPr>
            <a:r>
              <a:rPr lang="nl-NL" dirty="0"/>
              <a:t>Ga op zoek naar signalen in het gedrag van kinderen die kunnen wijzen op hechtingsproblemen of hechtingsstoornissen </a:t>
            </a:r>
            <a:endParaRPr lang="nl-NL"/>
          </a:p>
          <a:p>
            <a:pPr>
              <a:lnSpc>
                <a:spcPct val="100000"/>
              </a:lnSpc>
            </a:pPr>
            <a:r>
              <a:rPr lang="nl-NL" dirty="0"/>
              <a:t>Schrijf de signalen van hechtingsproblemen of hechtingstoornissen op</a:t>
            </a:r>
            <a:endParaRPr lang="nl-NL"/>
          </a:p>
          <a:p>
            <a:pPr>
              <a:lnSpc>
                <a:spcPct val="100000"/>
              </a:lnSpc>
            </a:pPr>
            <a:r>
              <a:rPr lang="nl-NL" dirty="0"/>
              <a:t>Hoe zou je hiermee om kunnen gaan? </a:t>
            </a:r>
            <a:endParaRPr lang="nl-NL"/>
          </a:p>
          <a:p>
            <a:pPr>
              <a:lnSpc>
                <a:spcPct val="100000"/>
              </a:lnSpc>
            </a:pPr>
            <a:r>
              <a:rPr lang="nl-NL" dirty="0"/>
              <a:t>20 minuten + daarna klassikaal bespreken?!</a:t>
            </a:r>
            <a:endParaRPr lang="nl-NL"/>
          </a:p>
        </p:txBody>
      </p:sp>
    </p:spTree>
    <p:extLst>
      <p:ext uri="{BB962C8B-B14F-4D97-AF65-F5344CB8AC3E}">
        <p14:creationId xmlns:p14="http://schemas.microsoft.com/office/powerpoint/2010/main" val="2445039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7C999A8-1FA6-4715-919A-8BCFDB46A9DA}"/>
              </a:ext>
            </a:extLst>
          </p:cNvPr>
          <p:cNvSpPr>
            <a:spLocks noGrp="1"/>
          </p:cNvSpPr>
          <p:nvPr>
            <p:ph type="title"/>
          </p:nvPr>
        </p:nvSpPr>
        <p:spPr>
          <a:xfrm>
            <a:off x="761996" y="1153287"/>
            <a:ext cx="3570566" cy="4551426"/>
          </a:xfrm>
        </p:spPr>
        <p:txBody>
          <a:bodyPr anchor="ctr">
            <a:normAutofit/>
          </a:bodyPr>
          <a:lstStyle/>
          <a:p>
            <a:pPr algn="r"/>
            <a:r>
              <a:rPr lang="nl-NL" sz="3200"/>
              <a:t>Mis in de hechting</a:t>
            </a:r>
          </a:p>
        </p:txBody>
      </p:sp>
      <p:cxnSp>
        <p:nvCxnSpPr>
          <p:cNvPr id="10" name="Straight Connector 9">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9CA89E55-F7FA-432F-9582-9B85D809B134}"/>
              </a:ext>
            </a:extLst>
          </p:cNvPr>
          <p:cNvSpPr>
            <a:spLocks noGrp="1"/>
          </p:cNvSpPr>
          <p:nvPr>
            <p:ph idx="1"/>
          </p:nvPr>
        </p:nvSpPr>
        <p:spPr>
          <a:xfrm>
            <a:off x="4976031" y="1153287"/>
            <a:ext cx="6453969" cy="4551426"/>
          </a:xfrm>
        </p:spPr>
        <p:txBody>
          <a:bodyPr anchor="ctr">
            <a:normAutofit/>
          </a:bodyPr>
          <a:lstStyle/>
          <a:p>
            <a:r>
              <a:rPr lang="nl-NL" sz="1600"/>
              <a:t>Waar kan het misgaan in de hechting?</a:t>
            </a:r>
          </a:p>
          <a:p>
            <a:r>
              <a:rPr lang="nl-NL" sz="1600"/>
              <a:t>1. medische omstandigheden</a:t>
            </a:r>
          </a:p>
          <a:p>
            <a:r>
              <a:rPr lang="nl-NL" sz="1600"/>
              <a:t>2. persoonlijke, emotionele of psychische problemen van ouders</a:t>
            </a:r>
          </a:p>
          <a:p>
            <a:r>
              <a:rPr lang="nl-NL" sz="1600"/>
              <a:t>3. onveilig gehechte ouders</a:t>
            </a:r>
          </a:p>
          <a:p>
            <a:r>
              <a:rPr lang="nl-NL" sz="1600"/>
              <a:t>4. adoptie</a:t>
            </a:r>
          </a:p>
          <a:p>
            <a:r>
              <a:rPr lang="nl-NL" sz="1600"/>
              <a:t>5. verwaarlozing</a:t>
            </a:r>
          </a:p>
          <a:p>
            <a:r>
              <a:rPr lang="nl-NL" sz="1600"/>
              <a:t>6. mishandeling</a:t>
            </a:r>
          </a:p>
          <a:p>
            <a:endParaRPr lang="nl-NL" sz="1600"/>
          </a:p>
          <a:p>
            <a:r>
              <a:rPr lang="nl-NL" sz="1600"/>
              <a:t>Gevolgen: aandachtvragend of juist gedempt gedrag</a:t>
            </a:r>
          </a:p>
        </p:txBody>
      </p:sp>
      <p:sp>
        <p:nvSpPr>
          <p:cNvPr id="12" name="Rectangle 11">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115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49827A-0F4E-4C35-A6FA-7A27887F8FE5}"/>
              </a:ext>
            </a:extLst>
          </p:cNvPr>
          <p:cNvSpPr>
            <a:spLocks noGrp="1"/>
          </p:cNvSpPr>
          <p:nvPr>
            <p:ph type="title"/>
          </p:nvPr>
        </p:nvSpPr>
        <p:spPr/>
        <p:txBody>
          <a:bodyPr/>
          <a:lstStyle/>
          <a:p>
            <a:r>
              <a:rPr lang="nl-NL" dirty="0"/>
              <a:t>Vooruitblik </a:t>
            </a:r>
          </a:p>
        </p:txBody>
      </p:sp>
      <p:sp>
        <p:nvSpPr>
          <p:cNvPr id="3" name="Tijdelijke aanduiding voor inhoud 2">
            <a:extLst>
              <a:ext uri="{FF2B5EF4-FFF2-40B4-BE49-F238E27FC236}">
                <a16:creationId xmlns:a16="http://schemas.microsoft.com/office/drawing/2014/main" id="{693D8DF1-C38B-4092-A8AD-CC822DEC7BF0}"/>
              </a:ext>
            </a:extLst>
          </p:cNvPr>
          <p:cNvSpPr>
            <a:spLocks noGrp="1"/>
          </p:cNvSpPr>
          <p:nvPr>
            <p:ph idx="1"/>
          </p:nvPr>
        </p:nvSpPr>
        <p:spPr/>
        <p:txBody>
          <a:bodyPr/>
          <a:lstStyle/>
          <a:p>
            <a:pPr lvl="0">
              <a:buClr>
                <a:srgbClr val="2A1A00"/>
              </a:buClr>
            </a:pPr>
            <a:r>
              <a:rPr lang="nl-NL" b="1" dirty="0">
                <a:solidFill>
                  <a:prstClr val="black">
                    <a:lumMod val="65000"/>
                    <a:lumOff val="35000"/>
                  </a:prstClr>
                </a:solidFill>
              </a:rPr>
              <a:t>Doel behaald? </a:t>
            </a:r>
          </a:p>
          <a:p>
            <a:pPr marL="0" lvl="0" indent="0">
              <a:buClr>
                <a:srgbClr val="2A1A00"/>
              </a:buClr>
              <a:buNone/>
            </a:pPr>
            <a:r>
              <a:rPr lang="nl-NL" b="1" dirty="0">
                <a:solidFill>
                  <a:prstClr val="black">
                    <a:lumMod val="65000"/>
                    <a:lumOff val="35000"/>
                  </a:prstClr>
                </a:solidFill>
              </a:rPr>
              <a:t>Je kan aan de hand van de vijf verschillende ontwikkelingsgebieden de babyfase omschrijven en je weet wat hechting inhoud. </a:t>
            </a: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r>
              <a:rPr lang="nl-NL" b="1" dirty="0">
                <a:solidFill>
                  <a:prstClr val="black">
                    <a:lumMod val="65000"/>
                    <a:lumOff val="35000"/>
                  </a:prstClr>
                </a:solidFill>
              </a:rPr>
              <a:t>Voor volgende week zelfstudie paragraaf 4.3  en we gaan het hebben over de dreumes en de peuter. </a:t>
            </a: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pPr marL="0" lvl="0" indent="0">
              <a:buClr>
                <a:srgbClr val="2A1A00"/>
              </a:buClr>
              <a:buNone/>
            </a:pPr>
            <a:endParaRPr lang="nl-NL" b="1" dirty="0">
              <a:solidFill>
                <a:prstClr val="black">
                  <a:lumMod val="65000"/>
                  <a:lumOff val="35000"/>
                </a:prstClr>
              </a:solidFill>
            </a:endParaRPr>
          </a:p>
          <a:p>
            <a:endParaRPr lang="nl-NL" dirty="0"/>
          </a:p>
        </p:txBody>
      </p:sp>
    </p:spTree>
    <p:extLst>
      <p:ext uri="{BB962C8B-B14F-4D97-AF65-F5344CB8AC3E}">
        <p14:creationId xmlns:p14="http://schemas.microsoft.com/office/powerpoint/2010/main" val="243725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1DFA74-590C-4630-8AC2-4D5C3994D196}"/>
              </a:ext>
            </a:extLst>
          </p:cNvPr>
          <p:cNvSpPr>
            <a:spLocks noGrp="1"/>
          </p:cNvSpPr>
          <p:nvPr>
            <p:ph type="title"/>
          </p:nvPr>
        </p:nvSpPr>
        <p:spPr/>
        <p:txBody>
          <a:bodyPr/>
          <a:lstStyle/>
          <a:p>
            <a:r>
              <a:rPr lang="nl-NL" dirty="0"/>
              <a:t>Vandaag</a:t>
            </a:r>
          </a:p>
        </p:txBody>
      </p:sp>
      <p:sp>
        <p:nvSpPr>
          <p:cNvPr id="3" name="Tijdelijke aanduiding voor inhoud 2">
            <a:extLst>
              <a:ext uri="{FF2B5EF4-FFF2-40B4-BE49-F238E27FC236}">
                <a16:creationId xmlns:a16="http://schemas.microsoft.com/office/drawing/2014/main" id="{CFA4CF46-C3B9-4866-A5B8-6F634A7B43FC}"/>
              </a:ext>
            </a:extLst>
          </p:cNvPr>
          <p:cNvSpPr>
            <a:spLocks noGrp="1"/>
          </p:cNvSpPr>
          <p:nvPr>
            <p:ph idx="1"/>
          </p:nvPr>
        </p:nvSpPr>
        <p:spPr/>
        <p:txBody>
          <a:bodyPr/>
          <a:lstStyle/>
          <a:p>
            <a:r>
              <a:rPr lang="nl-NL" dirty="0"/>
              <a:t>Terugblik vorige week</a:t>
            </a:r>
          </a:p>
          <a:p>
            <a:r>
              <a:rPr lang="nl-NL" dirty="0"/>
              <a:t>Baby</a:t>
            </a:r>
          </a:p>
          <a:p>
            <a:r>
              <a:rPr lang="nl-NL" dirty="0"/>
              <a:t>Hechting</a:t>
            </a:r>
          </a:p>
          <a:p>
            <a:r>
              <a:rPr lang="nl-NL" dirty="0"/>
              <a:t>opdracht </a:t>
            </a:r>
          </a:p>
          <a:p>
            <a:endParaRPr lang="nl-NL" dirty="0"/>
          </a:p>
          <a:p>
            <a:r>
              <a:rPr lang="nl-NL" dirty="0"/>
              <a:t>Boek: Thema 4, professioneel werken maatschappelijke zorg, paragraaf 4.3 </a:t>
            </a:r>
          </a:p>
          <a:p>
            <a:r>
              <a:rPr lang="nl-NL" b="1" dirty="0"/>
              <a:t>Doel:  Je kan aan de hand van de vijf verschillende ontwikkelingsgebieden de babyfase omschrijven en je weet wat hechting inhoud. </a:t>
            </a:r>
          </a:p>
          <a:p>
            <a:endParaRPr lang="nl-NL" dirty="0"/>
          </a:p>
          <a:p>
            <a:endParaRPr lang="nl-NL" dirty="0"/>
          </a:p>
        </p:txBody>
      </p:sp>
    </p:spTree>
    <p:extLst>
      <p:ext uri="{BB962C8B-B14F-4D97-AF65-F5344CB8AC3E}">
        <p14:creationId xmlns:p14="http://schemas.microsoft.com/office/powerpoint/2010/main" val="389177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2336" y="4155945"/>
            <a:ext cx="3645024" cy="2612267"/>
          </a:xfrm>
          <a:prstGeom prst="rect">
            <a:avLst/>
          </a:prstGeom>
        </p:spPr>
      </p:pic>
      <p:sp>
        <p:nvSpPr>
          <p:cNvPr id="7" name="Rechthoek 6"/>
          <p:cNvSpPr/>
          <p:nvPr/>
        </p:nvSpPr>
        <p:spPr>
          <a:xfrm>
            <a:off x="1524000" y="6381328"/>
            <a:ext cx="3059832" cy="346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t>Lichamelijke ontwikkeling</a:t>
            </a:r>
          </a:p>
        </p:txBody>
      </p:sp>
      <p:pic>
        <p:nvPicPr>
          <p:cNvPr id="8" name="Afbeelding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6240" y="4546009"/>
            <a:ext cx="2098928" cy="1863785"/>
          </a:xfrm>
          <a:prstGeom prst="rect">
            <a:avLst/>
          </a:prstGeom>
        </p:spPr>
      </p:pic>
      <p:sp>
        <p:nvSpPr>
          <p:cNvPr id="9" name="Rechthoek 8"/>
          <p:cNvSpPr/>
          <p:nvPr/>
        </p:nvSpPr>
        <p:spPr>
          <a:xfrm>
            <a:off x="7776984" y="6381328"/>
            <a:ext cx="28910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t>Motorische ontwikkeling</a:t>
            </a:r>
          </a:p>
        </p:txBody>
      </p:sp>
      <p:pic>
        <p:nvPicPr>
          <p:cNvPr id="10" name="Afbeelding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6096" y="1629814"/>
            <a:ext cx="2229664" cy="2675033"/>
          </a:xfrm>
          <a:prstGeom prst="rect">
            <a:avLst/>
          </a:prstGeom>
          <a:effectLst>
            <a:softEdge rad="635000"/>
          </a:effectLst>
        </p:spPr>
      </p:pic>
      <p:sp>
        <p:nvSpPr>
          <p:cNvPr id="11" name="Rechthoek 10"/>
          <p:cNvSpPr/>
          <p:nvPr/>
        </p:nvSpPr>
        <p:spPr>
          <a:xfrm>
            <a:off x="1529348" y="4185968"/>
            <a:ext cx="305448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t>Cognitieve ontwikkeling</a:t>
            </a:r>
          </a:p>
        </p:txBody>
      </p:sp>
      <p:pic>
        <p:nvPicPr>
          <p:cNvPr id="12" name="Afbeelding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00946" y="2110194"/>
            <a:ext cx="3437846" cy="2006984"/>
          </a:xfrm>
          <a:prstGeom prst="rect">
            <a:avLst/>
          </a:prstGeom>
          <a:effectLst>
            <a:softEdge rad="635000"/>
          </a:effectLst>
        </p:spPr>
      </p:pic>
      <p:sp>
        <p:nvSpPr>
          <p:cNvPr id="13" name="Rechthoek 12"/>
          <p:cNvSpPr/>
          <p:nvPr/>
        </p:nvSpPr>
        <p:spPr>
          <a:xfrm>
            <a:off x="8003704" y="3643595"/>
            <a:ext cx="2664296" cy="650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t>Sociaal-emotionele </a:t>
            </a:r>
          </a:p>
          <a:p>
            <a:pPr algn="ctr"/>
            <a:r>
              <a:rPr lang="nl-NL" sz="2000"/>
              <a:t>ontwikkeling</a:t>
            </a:r>
          </a:p>
        </p:txBody>
      </p:sp>
      <p:pic>
        <p:nvPicPr>
          <p:cNvPr id="14" name="Afbeelding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26117" y="2110194"/>
            <a:ext cx="1880616" cy="2371344"/>
          </a:xfrm>
          <a:prstGeom prst="rect">
            <a:avLst/>
          </a:prstGeom>
        </p:spPr>
      </p:pic>
      <p:sp>
        <p:nvSpPr>
          <p:cNvPr id="15" name="Rechthoek 14"/>
          <p:cNvSpPr/>
          <p:nvPr/>
        </p:nvSpPr>
        <p:spPr>
          <a:xfrm>
            <a:off x="5481665" y="4682696"/>
            <a:ext cx="1777280" cy="675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a:t>Seksuele ontwikkeling</a:t>
            </a:r>
          </a:p>
        </p:txBody>
      </p:sp>
      <p:sp>
        <p:nvSpPr>
          <p:cNvPr id="5" name="Titel 4"/>
          <p:cNvSpPr>
            <a:spLocks noGrp="1"/>
          </p:cNvSpPr>
          <p:nvPr>
            <p:ph type="title"/>
          </p:nvPr>
        </p:nvSpPr>
        <p:spPr/>
        <p:txBody>
          <a:bodyPr/>
          <a:lstStyle/>
          <a:p>
            <a:r>
              <a:rPr lang="nl-NL" dirty="0"/>
              <a:t>Vorige week</a:t>
            </a:r>
          </a:p>
        </p:txBody>
      </p:sp>
    </p:spTree>
    <p:extLst>
      <p:ext uri="{BB962C8B-B14F-4D97-AF65-F5344CB8AC3E}">
        <p14:creationId xmlns:p14="http://schemas.microsoft.com/office/powerpoint/2010/main" val="307864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P spid="13"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1" name="Rectangle 10">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0E624BD9-62FB-467A-ACDC-4836ADC5F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Freeform 13">
            <a:extLst>
              <a:ext uri="{FF2B5EF4-FFF2-40B4-BE49-F238E27FC236}">
                <a16:creationId xmlns:a16="http://schemas.microsoft.com/office/drawing/2014/main" id="{4C973920-672E-443D-8D2E-2D1E3853A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141730" y="0"/>
            <a:ext cx="7789615" cy="6858000"/>
          </a:xfrm>
          <a:custGeom>
            <a:avLst/>
            <a:gdLst>
              <a:gd name="connsiteX0" fmla="*/ 9807836 w 9807836"/>
              <a:gd name="connsiteY0" fmla="*/ 0 h 6858000"/>
              <a:gd name="connsiteX1" fmla="*/ 0 w 9807836"/>
              <a:gd name="connsiteY1" fmla="*/ 0 h 6858000"/>
              <a:gd name="connsiteX2" fmla="*/ 26987 w 9807836"/>
              <a:gd name="connsiteY2" fmla="*/ 87312 h 6858000"/>
              <a:gd name="connsiteX3" fmla="*/ 52387 w 9807836"/>
              <a:gd name="connsiteY3" fmla="*/ 174625 h 6858000"/>
              <a:gd name="connsiteX4" fmla="*/ 77787 w 9807836"/>
              <a:gd name="connsiteY4" fmla="*/ 263525 h 6858000"/>
              <a:gd name="connsiteX5" fmla="*/ 100012 w 9807836"/>
              <a:gd name="connsiteY5" fmla="*/ 354012 h 6858000"/>
              <a:gd name="connsiteX6" fmla="*/ 127000 w 9807836"/>
              <a:gd name="connsiteY6" fmla="*/ 441325 h 6858000"/>
              <a:gd name="connsiteX7" fmla="*/ 155575 w 9807836"/>
              <a:gd name="connsiteY7" fmla="*/ 525462 h 6858000"/>
              <a:gd name="connsiteX8" fmla="*/ 192087 w 9807836"/>
              <a:gd name="connsiteY8" fmla="*/ 604837 h 6858000"/>
              <a:gd name="connsiteX9" fmla="*/ 234950 w 9807836"/>
              <a:gd name="connsiteY9" fmla="*/ 677862 h 6858000"/>
              <a:gd name="connsiteX10" fmla="*/ 282575 w 9807836"/>
              <a:gd name="connsiteY10" fmla="*/ 739775 h 6858000"/>
              <a:gd name="connsiteX11" fmla="*/ 334962 w 9807836"/>
              <a:gd name="connsiteY11" fmla="*/ 798512 h 6858000"/>
              <a:gd name="connsiteX12" fmla="*/ 395287 w 9807836"/>
              <a:gd name="connsiteY12" fmla="*/ 852487 h 6858000"/>
              <a:gd name="connsiteX13" fmla="*/ 458787 w 9807836"/>
              <a:gd name="connsiteY13" fmla="*/ 906462 h 6858000"/>
              <a:gd name="connsiteX14" fmla="*/ 525462 w 9807836"/>
              <a:gd name="connsiteY14" fmla="*/ 957262 h 6858000"/>
              <a:gd name="connsiteX15" fmla="*/ 592137 w 9807836"/>
              <a:gd name="connsiteY15" fmla="*/ 1008062 h 6858000"/>
              <a:gd name="connsiteX16" fmla="*/ 660400 w 9807836"/>
              <a:gd name="connsiteY16" fmla="*/ 1060450 h 6858000"/>
              <a:gd name="connsiteX17" fmla="*/ 725487 w 9807836"/>
              <a:gd name="connsiteY17" fmla="*/ 1111250 h 6858000"/>
              <a:gd name="connsiteX18" fmla="*/ 787400 w 9807836"/>
              <a:gd name="connsiteY18" fmla="*/ 1165225 h 6858000"/>
              <a:gd name="connsiteX19" fmla="*/ 844550 w 9807836"/>
              <a:gd name="connsiteY19" fmla="*/ 1223962 h 6858000"/>
              <a:gd name="connsiteX20" fmla="*/ 896937 w 9807836"/>
              <a:gd name="connsiteY20" fmla="*/ 1282700 h 6858000"/>
              <a:gd name="connsiteX21" fmla="*/ 939800 w 9807836"/>
              <a:gd name="connsiteY21" fmla="*/ 1346200 h 6858000"/>
              <a:gd name="connsiteX22" fmla="*/ 976312 w 9807836"/>
              <a:gd name="connsiteY22" fmla="*/ 1417637 h 6858000"/>
              <a:gd name="connsiteX23" fmla="*/ 998537 w 9807836"/>
              <a:gd name="connsiteY23" fmla="*/ 1487487 h 6858000"/>
              <a:gd name="connsiteX24" fmla="*/ 1012825 w 9807836"/>
              <a:gd name="connsiteY24" fmla="*/ 1565275 h 6858000"/>
              <a:gd name="connsiteX25" fmla="*/ 1019175 w 9807836"/>
              <a:gd name="connsiteY25" fmla="*/ 1641475 h 6858000"/>
              <a:gd name="connsiteX26" fmla="*/ 1017587 w 9807836"/>
              <a:gd name="connsiteY26" fmla="*/ 1722437 h 6858000"/>
              <a:gd name="connsiteX27" fmla="*/ 1011237 w 9807836"/>
              <a:gd name="connsiteY27" fmla="*/ 1803400 h 6858000"/>
              <a:gd name="connsiteX28" fmla="*/ 1003300 w 9807836"/>
              <a:gd name="connsiteY28" fmla="*/ 1887537 h 6858000"/>
              <a:gd name="connsiteX29" fmla="*/ 992187 w 9807836"/>
              <a:gd name="connsiteY29" fmla="*/ 1971675 h 6858000"/>
              <a:gd name="connsiteX30" fmla="*/ 979487 w 9807836"/>
              <a:gd name="connsiteY30" fmla="*/ 2055812 h 6858000"/>
              <a:gd name="connsiteX31" fmla="*/ 969962 w 9807836"/>
              <a:gd name="connsiteY31" fmla="*/ 2139950 h 6858000"/>
              <a:gd name="connsiteX32" fmla="*/ 963612 w 9807836"/>
              <a:gd name="connsiteY32" fmla="*/ 2224087 h 6858000"/>
              <a:gd name="connsiteX33" fmla="*/ 958850 w 9807836"/>
              <a:gd name="connsiteY33" fmla="*/ 2305050 h 6858000"/>
              <a:gd name="connsiteX34" fmla="*/ 963612 w 9807836"/>
              <a:gd name="connsiteY34" fmla="*/ 2384425 h 6858000"/>
              <a:gd name="connsiteX35" fmla="*/ 973137 w 9807836"/>
              <a:gd name="connsiteY35" fmla="*/ 2462212 h 6858000"/>
              <a:gd name="connsiteX36" fmla="*/ 993775 w 9807836"/>
              <a:gd name="connsiteY36" fmla="*/ 2543175 h 6858000"/>
              <a:gd name="connsiteX37" fmla="*/ 1025525 w 9807836"/>
              <a:gd name="connsiteY37" fmla="*/ 2622550 h 6858000"/>
              <a:gd name="connsiteX38" fmla="*/ 1063625 w 9807836"/>
              <a:gd name="connsiteY38" fmla="*/ 2701925 h 6858000"/>
              <a:gd name="connsiteX39" fmla="*/ 1106487 w 9807836"/>
              <a:gd name="connsiteY39" fmla="*/ 2781300 h 6858000"/>
              <a:gd name="connsiteX40" fmla="*/ 1150937 w 9807836"/>
              <a:gd name="connsiteY40" fmla="*/ 2859087 h 6858000"/>
              <a:gd name="connsiteX41" fmla="*/ 1198562 w 9807836"/>
              <a:gd name="connsiteY41" fmla="*/ 2938462 h 6858000"/>
              <a:gd name="connsiteX42" fmla="*/ 1241425 w 9807836"/>
              <a:gd name="connsiteY42" fmla="*/ 3017837 h 6858000"/>
              <a:gd name="connsiteX43" fmla="*/ 1284288 w 9807836"/>
              <a:gd name="connsiteY43" fmla="*/ 3098800 h 6858000"/>
              <a:gd name="connsiteX44" fmla="*/ 1320800 w 9807836"/>
              <a:gd name="connsiteY44" fmla="*/ 3179762 h 6858000"/>
              <a:gd name="connsiteX45" fmla="*/ 1349375 w 9807836"/>
              <a:gd name="connsiteY45" fmla="*/ 3260725 h 6858000"/>
              <a:gd name="connsiteX46" fmla="*/ 1365250 w 9807836"/>
              <a:gd name="connsiteY46" fmla="*/ 3343275 h 6858000"/>
              <a:gd name="connsiteX47" fmla="*/ 1374775 w 9807836"/>
              <a:gd name="connsiteY47" fmla="*/ 3429000 h 6858000"/>
              <a:gd name="connsiteX48" fmla="*/ 1365250 w 9807836"/>
              <a:gd name="connsiteY48" fmla="*/ 3514725 h 6858000"/>
              <a:gd name="connsiteX49" fmla="*/ 1349375 w 9807836"/>
              <a:gd name="connsiteY49" fmla="*/ 3597275 h 6858000"/>
              <a:gd name="connsiteX50" fmla="*/ 1320800 w 9807836"/>
              <a:gd name="connsiteY50" fmla="*/ 3678237 h 6858000"/>
              <a:gd name="connsiteX51" fmla="*/ 1284288 w 9807836"/>
              <a:gd name="connsiteY51" fmla="*/ 3759200 h 6858000"/>
              <a:gd name="connsiteX52" fmla="*/ 1241425 w 9807836"/>
              <a:gd name="connsiteY52" fmla="*/ 3840162 h 6858000"/>
              <a:gd name="connsiteX53" fmla="*/ 1198562 w 9807836"/>
              <a:gd name="connsiteY53" fmla="*/ 3919537 h 6858000"/>
              <a:gd name="connsiteX54" fmla="*/ 1150937 w 9807836"/>
              <a:gd name="connsiteY54" fmla="*/ 3998912 h 6858000"/>
              <a:gd name="connsiteX55" fmla="*/ 1106487 w 9807836"/>
              <a:gd name="connsiteY55" fmla="*/ 4076700 h 6858000"/>
              <a:gd name="connsiteX56" fmla="*/ 1063625 w 9807836"/>
              <a:gd name="connsiteY56" fmla="*/ 4156075 h 6858000"/>
              <a:gd name="connsiteX57" fmla="*/ 1025525 w 9807836"/>
              <a:gd name="connsiteY57" fmla="*/ 4235450 h 6858000"/>
              <a:gd name="connsiteX58" fmla="*/ 993775 w 9807836"/>
              <a:gd name="connsiteY58" fmla="*/ 4314825 h 6858000"/>
              <a:gd name="connsiteX59" fmla="*/ 973137 w 9807836"/>
              <a:gd name="connsiteY59" fmla="*/ 4395787 h 6858000"/>
              <a:gd name="connsiteX60" fmla="*/ 963612 w 9807836"/>
              <a:gd name="connsiteY60" fmla="*/ 4473575 h 6858000"/>
              <a:gd name="connsiteX61" fmla="*/ 958850 w 9807836"/>
              <a:gd name="connsiteY61" fmla="*/ 4552950 h 6858000"/>
              <a:gd name="connsiteX62" fmla="*/ 963612 w 9807836"/>
              <a:gd name="connsiteY62" fmla="*/ 4633912 h 6858000"/>
              <a:gd name="connsiteX63" fmla="*/ 969962 w 9807836"/>
              <a:gd name="connsiteY63" fmla="*/ 4718050 h 6858000"/>
              <a:gd name="connsiteX64" fmla="*/ 979487 w 9807836"/>
              <a:gd name="connsiteY64" fmla="*/ 4802187 h 6858000"/>
              <a:gd name="connsiteX65" fmla="*/ 992187 w 9807836"/>
              <a:gd name="connsiteY65" fmla="*/ 4886325 h 6858000"/>
              <a:gd name="connsiteX66" fmla="*/ 1003300 w 9807836"/>
              <a:gd name="connsiteY66" fmla="*/ 4970462 h 6858000"/>
              <a:gd name="connsiteX67" fmla="*/ 1011237 w 9807836"/>
              <a:gd name="connsiteY67" fmla="*/ 5054600 h 6858000"/>
              <a:gd name="connsiteX68" fmla="*/ 1017587 w 9807836"/>
              <a:gd name="connsiteY68" fmla="*/ 5135562 h 6858000"/>
              <a:gd name="connsiteX69" fmla="*/ 1019175 w 9807836"/>
              <a:gd name="connsiteY69" fmla="*/ 5216525 h 6858000"/>
              <a:gd name="connsiteX70" fmla="*/ 1012825 w 9807836"/>
              <a:gd name="connsiteY70" fmla="*/ 5292725 h 6858000"/>
              <a:gd name="connsiteX71" fmla="*/ 998537 w 9807836"/>
              <a:gd name="connsiteY71" fmla="*/ 5370512 h 6858000"/>
              <a:gd name="connsiteX72" fmla="*/ 976312 w 9807836"/>
              <a:gd name="connsiteY72" fmla="*/ 5440362 h 6858000"/>
              <a:gd name="connsiteX73" fmla="*/ 939800 w 9807836"/>
              <a:gd name="connsiteY73" fmla="*/ 5511800 h 6858000"/>
              <a:gd name="connsiteX74" fmla="*/ 896937 w 9807836"/>
              <a:gd name="connsiteY74" fmla="*/ 5575300 h 6858000"/>
              <a:gd name="connsiteX75" fmla="*/ 844550 w 9807836"/>
              <a:gd name="connsiteY75" fmla="*/ 5634037 h 6858000"/>
              <a:gd name="connsiteX76" fmla="*/ 787400 w 9807836"/>
              <a:gd name="connsiteY76" fmla="*/ 5692775 h 6858000"/>
              <a:gd name="connsiteX77" fmla="*/ 725487 w 9807836"/>
              <a:gd name="connsiteY77" fmla="*/ 5746750 h 6858000"/>
              <a:gd name="connsiteX78" fmla="*/ 660400 w 9807836"/>
              <a:gd name="connsiteY78" fmla="*/ 5797550 h 6858000"/>
              <a:gd name="connsiteX79" fmla="*/ 592137 w 9807836"/>
              <a:gd name="connsiteY79" fmla="*/ 5849937 h 6858000"/>
              <a:gd name="connsiteX80" fmla="*/ 525462 w 9807836"/>
              <a:gd name="connsiteY80" fmla="*/ 5900737 h 6858000"/>
              <a:gd name="connsiteX81" fmla="*/ 458787 w 9807836"/>
              <a:gd name="connsiteY81" fmla="*/ 5951537 h 6858000"/>
              <a:gd name="connsiteX82" fmla="*/ 395287 w 9807836"/>
              <a:gd name="connsiteY82" fmla="*/ 6005512 h 6858000"/>
              <a:gd name="connsiteX83" fmla="*/ 334962 w 9807836"/>
              <a:gd name="connsiteY83" fmla="*/ 6059487 h 6858000"/>
              <a:gd name="connsiteX84" fmla="*/ 282575 w 9807836"/>
              <a:gd name="connsiteY84" fmla="*/ 6118225 h 6858000"/>
              <a:gd name="connsiteX85" fmla="*/ 234950 w 9807836"/>
              <a:gd name="connsiteY85" fmla="*/ 6180137 h 6858000"/>
              <a:gd name="connsiteX86" fmla="*/ 192087 w 9807836"/>
              <a:gd name="connsiteY86" fmla="*/ 6253162 h 6858000"/>
              <a:gd name="connsiteX87" fmla="*/ 155575 w 9807836"/>
              <a:gd name="connsiteY87" fmla="*/ 6332537 h 6858000"/>
              <a:gd name="connsiteX88" fmla="*/ 127000 w 9807836"/>
              <a:gd name="connsiteY88" fmla="*/ 6416675 h 6858000"/>
              <a:gd name="connsiteX89" fmla="*/ 100012 w 9807836"/>
              <a:gd name="connsiteY89" fmla="*/ 6503987 h 6858000"/>
              <a:gd name="connsiteX90" fmla="*/ 77787 w 9807836"/>
              <a:gd name="connsiteY90" fmla="*/ 6594475 h 6858000"/>
              <a:gd name="connsiteX91" fmla="*/ 52387 w 9807836"/>
              <a:gd name="connsiteY91" fmla="*/ 6683375 h 6858000"/>
              <a:gd name="connsiteX92" fmla="*/ 26987 w 9807836"/>
              <a:gd name="connsiteY92" fmla="*/ 6770687 h 6858000"/>
              <a:gd name="connsiteX93" fmla="*/ 0 w 9807836"/>
              <a:gd name="connsiteY93" fmla="*/ 6858000 h 6858000"/>
              <a:gd name="connsiteX94" fmla="*/ 9807836 w 9807836"/>
              <a:gd name="connsiteY94" fmla="*/ 6858000 h 6858000"/>
              <a:gd name="connsiteX95" fmla="*/ 9807836 w 9807836"/>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9807836" h="6858000">
                <a:moveTo>
                  <a:pt x="9807836" y="0"/>
                </a:moveTo>
                <a:lnTo>
                  <a:pt x="0" y="0"/>
                </a:lnTo>
                <a:lnTo>
                  <a:pt x="26987" y="87312"/>
                </a:lnTo>
                <a:lnTo>
                  <a:pt x="52387" y="174625"/>
                </a:lnTo>
                <a:lnTo>
                  <a:pt x="77787" y="263525"/>
                </a:lnTo>
                <a:lnTo>
                  <a:pt x="100012" y="354012"/>
                </a:lnTo>
                <a:lnTo>
                  <a:pt x="127000" y="441325"/>
                </a:lnTo>
                <a:lnTo>
                  <a:pt x="155575" y="525462"/>
                </a:lnTo>
                <a:lnTo>
                  <a:pt x="192087" y="604837"/>
                </a:lnTo>
                <a:lnTo>
                  <a:pt x="234950" y="677862"/>
                </a:lnTo>
                <a:lnTo>
                  <a:pt x="282575" y="739775"/>
                </a:lnTo>
                <a:lnTo>
                  <a:pt x="334962" y="798512"/>
                </a:lnTo>
                <a:lnTo>
                  <a:pt x="395287" y="852487"/>
                </a:lnTo>
                <a:lnTo>
                  <a:pt x="458787" y="906462"/>
                </a:lnTo>
                <a:lnTo>
                  <a:pt x="525462" y="957262"/>
                </a:lnTo>
                <a:lnTo>
                  <a:pt x="592137" y="1008062"/>
                </a:lnTo>
                <a:lnTo>
                  <a:pt x="660400" y="1060450"/>
                </a:lnTo>
                <a:lnTo>
                  <a:pt x="725487" y="1111250"/>
                </a:lnTo>
                <a:lnTo>
                  <a:pt x="787400" y="1165225"/>
                </a:lnTo>
                <a:lnTo>
                  <a:pt x="844550" y="1223962"/>
                </a:lnTo>
                <a:lnTo>
                  <a:pt x="896937" y="1282700"/>
                </a:lnTo>
                <a:lnTo>
                  <a:pt x="939800" y="1346200"/>
                </a:lnTo>
                <a:lnTo>
                  <a:pt x="976312" y="1417637"/>
                </a:lnTo>
                <a:lnTo>
                  <a:pt x="998537" y="1487487"/>
                </a:lnTo>
                <a:lnTo>
                  <a:pt x="1012825" y="1565275"/>
                </a:lnTo>
                <a:lnTo>
                  <a:pt x="1019175" y="1641475"/>
                </a:lnTo>
                <a:lnTo>
                  <a:pt x="1017587" y="1722437"/>
                </a:lnTo>
                <a:lnTo>
                  <a:pt x="1011237" y="1803400"/>
                </a:lnTo>
                <a:lnTo>
                  <a:pt x="1003300" y="1887537"/>
                </a:lnTo>
                <a:lnTo>
                  <a:pt x="992187" y="1971675"/>
                </a:lnTo>
                <a:lnTo>
                  <a:pt x="979487" y="2055812"/>
                </a:lnTo>
                <a:lnTo>
                  <a:pt x="969962" y="2139950"/>
                </a:lnTo>
                <a:lnTo>
                  <a:pt x="963612" y="2224087"/>
                </a:lnTo>
                <a:lnTo>
                  <a:pt x="958850" y="2305050"/>
                </a:lnTo>
                <a:lnTo>
                  <a:pt x="963612" y="2384425"/>
                </a:lnTo>
                <a:lnTo>
                  <a:pt x="973137" y="2462212"/>
                </a:lnTo>
                <a:lnTo>
                  <a:pt x="993775" y="2543175"/>
                </a:lnTo>
                <a:lnTo>
                  <a:pt x="1025525" y="2622550"/>
                </a:lnTo>
                <a:lnTo>
                  <a:pt x="1063625" y="2701925"/>
                </a:lnTo>
                <a:lnTo>
                  <a:pt x="1106487" y="2781300"/>
                </a:lnTo>
                <a:lnTo>
                  <a:pt x="1150937" y="2859087"/>
                </a:lnTo>
                <a:lnTo>
                  <a:pt x="1198562" y="2938462"/>
                </a:lnTo>
                <a:lnTo>
                  <a:pt x="1241425" y="3017837"/>
                </a:lnTo>
                <a:lnTo>
                  <a:pt x="1284288" y="3098800"/>
                </a:lnTo>
                <a:lnTo>
                  <a:pt x="1320800" y="3179762"/>
                </a:lnTo>
                <a:lnTo>
                  <a:pt x="1349375" y="3260725"/>
                </a:lnTo>
                <a:lnTo>
                  <a:pt x="1365250" y="3343275"/>
                </a:lnTo>
                <a:lnTo>
                  <a:pt x="1374775" y="3429000"/>
                </a:lnTo>
                <a:lnTo>
                  <a:pt x="1365250" y="3514725"/>
                </a:lnTo>
                <a:lnTo>
                  <a:pt x="1349375" y="3597275"/>
                </a:lnTo>
                <a:lnTo>
                  <a:pt x="1320800" y="3678237"/>
                </a:lnTo>
                <a:lnTo>
                  <a:pt x="1284288" y="3759200"/>
                </a:lnTo>
                <a:lnTo>
                  <a:pt x="1241425" y="3840162"/>
                </a:lnTo>
                <a:lnTo>
                  <a:pt x="1198562" y="3919537"/>
                </a:lnTo>
                <a:lnTo>
                  <a:pt x="1150937" y="3998912"/>
                </a:lnTo>
                <a:lnTo>
                  <a:pt x="1106487" y="4076700"/>
                </a:lnTo>
                <a:lnTo>
                  <a:pt x="1063625" y="4156075"/>
                </a:lnTo>
                <a:lnTo>
                  <a:pt x="1025525" y="4235450"/>
                </a:lnTo>
                <a:lnTo>
                  <a:pt x="993775" y="4314825"/>
                </a:lnTo>
                <a:lnTo>
                  <a:pt x="973137" y="4395787"/>
                </a:lnTo>
                <a:lnTo>
                  <a:pt x="963612" y="4473575"/>
                </a:lnTo>
                <a:lnTo>
                  <a:pt x="958850" y="4552950"/>
                </a:lnTo>
                <a:lnTo>
                  <a:pt x="963612" y="4633912"/>
                </a:lnTo>
                <a:lnTo>
                  <a:pt x="969962" y="4718050"/>
                </a:lnTo>
                <a:lnTo>
                  <a:pt x="979487" y="4802187"/>
                </a:lnTo>
                <a:lnTo>
                  <a:pt x="992187" y="4886325"/>
                </a:lnTo>
                <a:lnTo>
                  <a:pt x="1003300" y="4970462"/>
                </a:lnTo>
                <a:lnTo>
                  <a:pt x="1011237" y="5054600"/>
                </a:lnTo>
                <a:lnTo>
                  <a:pt x="1017587" y="5135562"/>
                </a:lnTo>
                <a:lnTo>
                  <a:pt x="1019175" y="5216525"/>
                </a:lnTo>
                <a:lnTo>
                  <a:pt x="1012825" y="5292725"/>
                </a:lnTo>
                <a:lnTo>
                  <a:pt x="998537" y="5370512"/>
                </a:lnTo>
                <a:lnTo>
                  <a:pt x="976312" y="5440362"/>
                </a:lnTo>
                <a:lnTo>
                  <a:pt x="939800" y="5511800"/>
                </a:lnTo>
                <a:lnTo>
                  <a:pt x="896937" y="5575300"/>
                </a:lnTo>
                <a:lnTo>
                  <a:pt x="844550" y="5634037"/>
                </a:lnTo>
                <a:lnTo>
                  <a:pt x="787400" y="5692775"/>
                </a:lnTo>
                <a:lnTo>
                  <a:pt x="725487" y="5746750"/>
                </a:lnTo>
                <a:lnTo>
                  <a:pt x="660400" y="5797550"/>
                </a:lnTo>
                <a:lnTo>
                  <a:pt x="592137" y="5849937"/>
                </a:lnTo>
                <a:lnTo>
                  <a:pt x="525462" y="5900737"/>
                </a:lnTo>
                <a:lnTo>
                  <a:pt x="458787" y="5951537"/>
                </a:lnTo>
                <a:lnTo>
                  <a:pt x="395287" y="6005512"/>
                </a:lnTo>
                <a:lnTo>
                  <a:pt x="334962" y="6059487"/>
                </a:lnTo>
                <a:lnTo>
                  <a:pt x="282575" y="6118225"/>
                </a:lnTo>
                <a:lnTo>
                  <a:pt x="234950" y="6180137"/>
                </a:lnTo>
                <a:lnTo>
                  <a:pt x="192087" y="6253162"/>
                </a:lnTo>
                <a:lnTo>
                  <a:pt x="155575" y="6332537"/>
                </a:lnTo>
                <a:lnTo>
                  <a:pt x="127000" y="6416675"/>
                </a:lnTo>
                <a:lnTo>
                  <a:pt x="100012" y="6503987"/>
                </a:lnTo>
                <a:lnTo>
                  <a:pt x="77787" y="6594475"/>
                </a:lnTo>
                <a:lnTo>
                  <a:pt x="52387" y="6683375"/>
                </a:lnTo>
                <a:lnTo>
                  <a:pt x="26987" y="6770687"/>
                </a:lnTo>
                <a:lnTo>
                  <a:pt x="0" y="6858000"/>
                </a:lnTo>
                <a:lnTo>
                  <a:pt x="9807836" y="6858000"/>
                </a:lnTo>
                <a:lnTo>
                  <a:pt x="9807836" y="0"/>
                </a:lnTo>
                <a:close/>
              </a:path>
            </a:pathLst>
          </a:custGeom>
          <a:solidFill>
            <a:schemeClr val="accent1"/>
          </a:solidFill>
          <a:ln w="0">
            <a:noFill/>
            <a:prstDash val="solid"/>
            <a:round/>
            <a:headEnd/>
            <a:tailEnd/>
          </a:ln>
        </p:spPr>
      </p:sp>
      <p:sp>
        <p:nvSpPr>
          <p:cNvPr id="2" name="Titel 1"/>
          <p:cNvSpPr>
            <a:spLocks noGrp="1"/>
          </p:cNvSpPr>
          <p:nvPr>
            <p:ph type="title"/>
          </p:nvPr>
        </p:nvSpPr>
        <p:spPr>
          <a:xfrm>
            <a:off x="926927" y="1231894"/>
            <a:ext cx="5490143" cy="4339177"/>
          </a:xfrm>
        </p:spPr>
        <p:txBody>
          <a:bodyPr vert="horz" lIns="91440" tIns="45720" rIns="91440" bIns="45720" rtlCol="0" anchor="ctr">
            <a:normAutofit/>
          </a:bodyPr>
          <a:lstStyle/>
          <a:p>
            <a:r>
              <a:rPr lang="en-US" sz="10000" spc="800">
                <a:solidFill>
                  <a:srgbClr val="2A1A00"/>
                </a:solidFill>
              </a:rPr>
              <a:t>BABY</a:t>
            </a:r>
          </a:p>
        </p:txBody>
      </p:sp>
      <p:sp>
        <p:nvSpPr>
          <p:cNvPr id="3" name="Tijdelijke aanduiding voor inhoud 2"/>
          <p:cNvSpPr>
            <a:spLocks noGrp="1"/>
          </p:cNvSpPr>
          <p:nvPr>
            <p:ph idx="1"/>
          </p:nvPr>
        </p:nvSpPr>
        <p:spPr>
          <a:xfrm>
            <a:off x="926927" y="5660572"/>
            <a:ext cx="6020627" cy="785904"/>
          </a:xfrm>
        </p:spPr>
        <p:txBody>
          <a:bodyPr vert="horz" lIns="91440" tIns="45720" rIns="91440" bIns="45720" rtlCol="0" anchor="ctr">
            <a:normAutofit/>
          </a:bodyPr>
          <a:lstStyle/>
          <a:p>
            <a:pPr marL="0" indent="0">
              <a:lnSpc>
                <a:spcPct val="100000"/>
              </a:lnSpc>
              <a:buNone/>
            </a:pPr>
            <a:r>
              <a:rPr lang="en-US" b="1" cap="all" spc="400">
                <a:solidFill>
                  <a:srgbClr val="F3F3F2"/>
                </a:solidFill>
              </a:rPr>
              <a:t>0 tot 1 jaar </a:t>
            </a:r>
          </a:p>
        </p:txBody>
      </p:sp>
      <p:sp>
        <p:nvSpPr>
          <p:cNvPr id="17" name="Rectangle 16">
            <a:extLst>
              <a:ext uri="{FF2B5EF4-FFF2-40B4-BE49-F238E27FC236}">
                <a16:creationId xmlns:a16="http://schemas.microsoft.com/office/drawing/2014/main" id="{4363DD75-42D3-453C-A84D-D18B4215C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rgbClr val="2A1A0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Afbeelding 3"/>
          <p:cNvPicPr>
            <a:picLocks noChangeAspect="1"/>
          </p:cNvPicPr>
          <p:nvPr/>
        </p:nvPicPr>
        <p:blipFill>
          <a:blip r:embed="rId2"/>
          <a:stretch>
            <a:fillRect/>
          </a:stretch>
        </p:blipFill>
        <p:spPr>
          <a:xfrm>
            <a:off x="7552944" y="2432374"/>
            <a:ext cx="3995592" cy="1997796"/>
          </a:xfrm>
          <a:prstGeom prst="rect">
            <a:avLst/>
          </a:prstGeom>
        </p:spPr>
      </p:pic>
    </p:spTree>
    <p:extLst>
      <p:ext uri="{BB962C8B-B14F-4D97-AF65-F5344CB8AC3E}">
        <p14:creationId xmlns:p14="http://schemas.microsoft.com/office/powerpoint/2010/main" val="1576928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73E5E-1168-4ACC-9520-3B9849B569D0}"/>
              </a:ext>
            </a:extLst>
          </p:cNvPr>
          <p:cNvSpPr>
            <a:spLocks noGrp="1"/>
          </p:cNvSpPr>
          <p:nvPr>
            <p:ph type="title"/>
          </p:nvPr>
        </p:nvSpPr>
        <p:spPr/>
        <p:txBody>
          <a:bodyPr/>
          <a:lstStyle/>
          <a:p>
            <a:r>
              <a:rPr lang="nl-NL" dirty="0"/>
              <a:t>ontwikkelingstaken</a:t>
            </a:r>
          </a:p>
        </p:txBody>
      </p:sp>
      <p:sp>
        <p:nvSpPr>
          <p:cNvPr id="3" name="Tijdelijke aanduiding voor inhoud 2">
            <a:extLst>
              <a:ext uri="{FF2B5EF4-FFF2-40B4-BE49-F238E27FC236}">
                <a16:creationId xmlns:a16="http://schemas.microsoft.com/office/drawing/2014/main" id="{9A4F9F58-7024-46C8-9003-AD10C2F845CA}"/>
              </a:ext>
            </a:extLst>
          </p:cNvPr>
          <p:cNvSpPr>
            <a:spLocks noGrp="1"/>
          </p:cNvSpPr>
          <p:nvPr>
            <p:ph idx="1"/>
          </p:nvPr>
        </p:nvSpPr>
        <p:spPr/>
        <p:txBody>
          <a:bodyPr>
            <a:normAutofit fontScale="92500" lnSpcReduction="10000"/>
          </a:bodyPr>
          <a:lstStyle/>
          <a:p>
            <a:r>
              <a:rPr lang="nl-NL" dirty="0"/>
              <a:t>1. verwerven van een veilige basis			10. een eigen persoonlijkheid</a:t>
            </a:r>
          </a:p>
          <a:p>
            <a:r>
              <a:rPr lang="nl-NL" dirty="0"/>
              <a:t>2. verkennen van de wereld			11. gezondheid en uiterlijk</a:t>
            </a:r>
          </a:p>
          <a:p>
            <a:r>
              <a:rPr lang="nl-NL" dirty="0"/>
              <a:t>3. ontwikkelen van autonomie en identiteit		12. invullen van vrije tijd</a:t>
            </a:r>
          </a:p>
          <a:p>
            <a:r>
              <a:rPr lang="nl-NL" dirty="0"/>
              <a:t>4. leren communiceren				13. sociale contacten en vriendschappen</a:t>
            </a:r>
          </a:p>
          <a:p>
            <a:r>
              <a:rPr lang="nl-NL" dirty="0"/>
              <a:t>5. begrijpen van de wereld			14. een seksuele identiteit</a:t>
            </a:r>
          </a:p>
          <a:p>
            <a:r>
              <a:rPr lang="nl-NL" dirty="0"/>
              <a:t>6. omgaan met anderen				15. kiezen voor opleiding en werk</a:t>
            </a:r>
          </a:p>
          <a:p>
            <a:r>
              <a:rPr lang="nl-NL" dirty="0"/>
              <a:t>7. opgroeien in een gezin				16. een plek in de maatschappij</a:t>
            </a:r>
          </a:p>
          <a:p>
            <a:r>
              <a:rPr lang="nl-NL" dirty="0"/>
              <a:t>8. leren op school</a:t>
            </a:r>
          </a:p>
          <a:p>
            <a:r>
              <a:rPr lang="nl-NL" dirty="0"/>
              <a:t>9. van kind naar puber			</a:t>
            </a:r>
          </a:p>
        </p:txBody>
      </p:sp>
    </p:spTree>
    <p:extLst>
      <p:ext uri="{BB962C8B-B14F-4D97-AF65-F5344CB8AC3E}">
        <p14:creationId xmlns:p14="http://schemas.microsoft.com/office/powerpoint/2010/main" val="415310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2D6CE9D5-28BB-4329-B5E2-B06131F27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12">
            <a:extLst>
              <a:ext uri="{FF2B5EF4-FFF2-40B4-BE49-F238E27FC236}">
                <a16:creationId xmlns:a16="http://schemas.microsoft.com/office/drawing/2014/main" id="{8D9F7D40-5D59-4F59-A331-D8F7710A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11">
            <a:extLst>
              <a:ext uri="{FF2B5EF4-FFF2-40B4-BE49-F238E27FC236}">
                <a16:creationId xmlns:a16="http://schemas.microsoft.com/office/drawing/2014/main" id="{E2B1BC2F-AEBF-4990-A7F9-197AAF28B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el 1"/>
          <p:cNvSpPr>
            <a:spLocks noGrp="1"/>
          </p:cNvSpPr>
          <p:nvPr>
            <p:ph type="title"/>
          </p:nvPr>
        </p:nvSpPr>
        <p:spPr>
          <a:xfrm>
            <a:off x="8339328" y="457200"/>
            <a:ext cx="3090672" cy="1197864"/>
          </a:xfrm>
        </p:spPr>
        <p:txBody>
          <a:bodyPr anchor="b">
            <a:normAutofit/>
          </a:bodyPr>
          <a:lstStyle/>
          <a:p>
            <a:r>
              <a:rPr lang="nl-NL" sz="1900">
                <a:solidFill>
                  <a:schemeClr val="accent1"/>
                </a:solidFill>
              </a:rPr>
              <a:t>Motorische ontwikkeling</a:t>
            </a:r>
          </a:p>
        </p:txBody>
      </p:sp>
      <p:pic>
        <p:nvPicPr>
          <p:cNvPr id="6" name="Afbeelding 5">
            <a:extLst>
              <a:ext uri="{FF2B5EF4-FFF2-40B4-BE49-F238E27FC236}">
                <a16:creationId xmlns:a16="http://schemas.microsoft.com/office/drawing/2014/main" id="{12E419A6-4D86-414C-AB4E-051000902784}"/>
              </a:ext>
            </a:extLst>
          </p:cNvPr>
          <p:cNvPicPr/>
          <p:nvPr/>
        </p:nvPicPr>
        <p:blipFill>
          <a:blip r:embed="rId3">
            <a:extLst>
              <a:ext uri="{28A0092B-C50C-407E-A947-70E740481C1C}">
                <a14:useLocalDpi xmlns:a14="http://schemas.microsoft.com/office/drawing/2010/main" val="0"/>
              </a:ext>
            </a:extLst>
          </a:blip>
          <a:stretch>
            <a:fillRect/>
          </a:stretch>
        </p:blipFill>
        <p:spPr>
          <a:xfrm>
            <a:off x="926927" y="1241047"/>
            <a:ext cx="5978273" cy="4065225"/>
          </a:xfrm>
          <a:prstGeom prst="rect">
            <a:avLst/>
          </a:prstGeom>
        </p:spPr>
      </p:pic>
      <p:sp>
        <p:nvSpPr>
          <p:cNvPr id="3" name="Tijdelijke aanduiding voor inhoud 2"/>
          <p:cNvSpPr>
            <a:spLocks noGrp="1"/>
          </p:cNvSpPr>
          <p:nvPr>
            <p:ph idx="1"/>
          </p:nvPr>
        </p:nvSpPr>
        <p:spPr>
          <a:xfrm>
            <a:off x="8339328" y="1655065"/>
            <a:ext cx="3090672" cy="4224528"/>
          </a:xfrm>
        </p:spPr>
        <p:txBody>
          <a:bodyPr>
            <a:normAutofit/>
          </a:bodyPr>
          <a:lstStyle/>
          <a:p>
            <a:r>
              <a:rPr lang="nl-NL" sz="1600">
                <a:solidFill>
                  <a:schemeClr val="bg1"/>
                </a:solidFill>
              </a:rPr>
              <a:t>https://www.youtube.com/watch?v=9wxzsi-pLGM</a:t>
            </a:r>
          </a:p>
          <a:p>
            <a:endParaRPr lang="nl-NL" sz="1600">
              <a:solidFill>
                <a:schemeClr val="bg1"/>
              </a:solidFill>
            </a:endParaRPr>
          </a:p>
          <a:p>
            <a:endParaRPr lang="nl-NL" sz="1600">
              <a:solidFill>
                <a:schemeClr val="bg1"/>
              </a:solidFill>
            </a:endParaRPr>
          </a:p>
          <a:p>
            <a:endParaRPr lang="nl-NL" sz="1600">
              <a:solidFill>
                <a:schemeClr val="bg1"/>
              </a:solidFill>
            </a:endParaRPr>
          </a:p>
          <a:p>
            <a:endParaRPr lang="nl-NL" sz="1600">
              <a:solidFill>
                <a:schemeClr val="bg1"/>
              </a:solidFill>
            </a:endParaRPr>
          </a:p>
          <a:p>
            <a:pPr marL="0" indent="0">
              <a:buNone/>
            </a:pPr>
            <a:endParaRPr lang="nl-NL" sz="1600">
              <a:solidFill>
                <a:schemeClr val="bg1"/>
              </a:solidFill>
            </a:endParaRPr>
          </a:p>
          <a:p>
            <a:endParaRPr lang="nl-NL" sz="1600">
              <a:solidFill>
                <a:schemeClr val="bg1"/>
              </a:solidFill>
            </a:endParaRPr>
          </a:p>
          <a:p>
            <a:endParaRPr lang="nl-NL" sz="1600">
              <a:solidFill>
                <a:schemeClr val="bg1"/>
              </a:solidFill>
            </a:endParaRPr>
          </a:p>
          <a:p>
            <a:endParaRPr lang="nl-NL" sz="1600">
              <a:solidFill>
                <a:schemeClr val="bg1"/>
              </a:solidFill>
            </a:endParaRPr>
          </a:p>
          <a:p>
            <a:pPr marL="0" indent="0">
              <a:buNone/>
            </a:pPr>
            <a:endParaRPr lang="nl-NL" sz="1600">
              <a:solidFill>
                <a:schemeClr val="bg1"/>
              </a:solidFill>
            </a:endParaRPr>
          </a:p>
          <a:p>
            <a:endParaRPr lang="nl-NL" sz="1600">
              <a:solidFill>
                <a:schemeClr val="bg1"/>
              </a:solidFill>
            </a:endParaRPr>
          </a:p>
          <a:p>
            <a:endParaRPr lang="nl-NL" sz="1600">
              <a:solidFill>
                <a:schemeClr val="bg1"/>
              </a:solidFill>
            </a:endParaRPr>
          </a:p>
        </p:txBody>
      </p:sp>
    </p:spTree>
    <p:extLst>
      <p:ext uri="{BB962C8B-B14F-4D97-AF65-F5344CB8AC3E}">
        <p14:creationId xmlns:p14="http://schemas.microsoft.com/office/powerpoint/2010/main" val="397427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1">
            <a:extLst>
              <a:ext uri="{FF2B5EF4-FFF2-40B4-BE49-F238E27FC236}">
                <a16:creationId xmlns:a16="http://schemas.microsoft.com/office/drawing/2014/main" id="{2D6CE9D5-28BB-4329-B5E2-B06131F27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13">
            <a:extLst>
              <a:ext uri="{FF2B5EF4-FFF2-40B4-BE49-F238E27FC236}">
                <a16:creationId xmlns:a16="http://schemas.microsoft.com/office/drawing/2014/main" id="{8D9F7D40-5D59-4F59-A331-D8F7710A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11">
            <a:extLst>
              <a:ext uri="{FF2B5EF4-FFF2-40B4-BE49-F238E27FC236}">
                <a16:creationId xmlns:a16="http://schemas.microsoft.com/office/drawing/2014/main" id="{E2B1BC2F-AEBF-4990-A7F9-197AAF28B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7" name="Titel 6"/>
          <p:cNvSpPr>
            <a:spLocks noGrp="1"/>
          </p:cNvSpPr>
          <p:nvPr>
            <p:ph type="title"/>
          </p:nvPr>
        </p:nvSpPr>
        <p:spPr>
          <a:xfrm>
            <a:off x="8339328" y="457200"/>
            <a:ext cx="3090672" cy="1197864"/>
          </a:xfrm>
        </p:spPr>
        <p:txBody>
          <a:bodyPr anchor="b">
            <a:normAutofit/>
          </a:bodyPr>
          <a:lstStyle/>
          <a:p>
            <a:r>
              <a:rPr lang="nl-NL" sz="1900">
                <a:solidFill>
                  <a:schemeClr val="accent1"/>
                </a:solidFill>
              </a:rPr>
              <a:t>Cognitieve ontwikkeling</a:t>
            </a:r>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27" y="1278411"/>
            <a:ext cx="5978273" cy="3990497"/>
          </a:xfrm>
          <a:prstGeom prst="rect">
            <a:avLst/>
          </a:prstGeom>
        </p:spPr>
      </p:pic>
      <p:sp>
        <p:nvSpPr>
          <p:cNvPr id="3" name="Tijdelijke aanduiding voor inhoud 2"/>
          <p:cNvSpPr>
            <a:spLocks noGrp="1"/>
          </p:cNvSpPr>
          <p:nvPr>
            <p:ph idx="1"/>
          </p:nvPr>
        </p:nvSpPr>
        <p:spPr>
          <a:xfrm>
            <a:off x="8339327" y="1655064"/>
            <a:ext cx="3512703" cy="4974335"/>
          </a:xfrm>
        </p:spPr>
        <p:txBody>
          <a:bodyPr>
            <a:noAutofit/>
          </a:bodyPr>
          <a:lstStyle/>
          <a:p>
            <a:pPr marL="0" indent="0">
              <a:lnSpc>
                <a:spcPct val="100000"/>
              </a:lnSpc>
              <a:buNone/>
            </a:pPr>
            <a:r>
              <a:rPr lang="nl-NL" sz="1400" dirty="0">
                <a:solidFill>
                  <a:schemeClr val="bg1"/>
                </a:solidFill>
              </a:rPr>
              <a:t>Ontwikkelingsdoel van een pasgeborene = vaardigheden en mogelijkheden ontwikkelen om de wereld te  verkennen en een overzicht te krijgen van de wereld om hem heen</a:t>
            </a:r>
          </a:p>
          <a:p>
            <a:pPr>
              <a:lnSpc>
                <a:spcPct val="100000"/>
              </a:lnSpc>
            </a:pPr>
            <a:r>
              <a:rPr lang="nl-NL" sz="1400" dirty="0">
                <a:solidFill>
                  <a:schemeClr val="bg1"/>
                </a:solidFill>
              </a:rPr>
              <a:t>  Zenuwcellen compleet </a:t>
            </a:r>
          </a:p>
          <a:p>
            <a:pPr marL="342900" indent="-342900">
              <a:lnSpc>
                <a:spcPct val="100000"/>
              </a:lnSpc>
            </a:pPr>
            <a:r>
              <a:rPr lang="nl-NL" sz="1400" dirty="0">
                <a:solidFill>
                  <a:schemeClr val="bg1"/>
                </a:solidFill>
              </a:rPr>
              <a:t>Ontwikkeling gaat razendsnel </a:t>
            </a:r>
          </a:p>
          <a:p>
            <a:pPr marL="342900" indent="-342900">
              <a:lnSpc>
                <a:spcPct val="100000"/>
              </a:lnSpc>
            </a:pPr>
            <a:r>
              <a:rPr lang="nl-NL" sz="1400" dirty="0">
                <a:solidFill>
                  <a:schemeClr val="bg1"/>
                </a:solidFill>
              </a:rPr>
              <a:t>Elke dag nieuwe neuroverbindingen</a:t>
            </a:r>
          </a:p>
          <a:p>
            <a:pPr marL="342900" indent="-342900">
              <a:lnSpc>
                <a:spcPct val="100000"/>
              </a:lnSpc>
            </a:pPr>
            <a:r>
              <a:rPr lang="nl-NL" sz="1400" dirty="0">
                <a:solidFill>
                  <a:schemeClr val="bg1"/>
                </a:solidFill>
              </a:rPr>
              <a:t>Baby gaat de wereld beter begrijpen</a:t>
            </a:r>
          </a:p>
          <a:p>
            <a:pPr marL="342900" indent="-342900">
              <a:lnSpc>
                <a:spcPct val="100000"/>
              </a:lnSpc>
            </a:pPr>
            <a:r>
              <a:rPr lang="nl-NL" sz="1400" dirty="0">
                <a:solidFill>
                  <a:schemeClr val="bg1"/>
                </a:solidFill>
              </a:rPr>
              <a:t>Leren gaat via zintuigen</a:t>
            </a:r>
          </a:p>
          <a:p>
            <a:pPr marL="342900" indent="-342900">
              <a:lnSpc>
                <a:spcPct val="100000"/>
              </a:lnSpc>
            </a:pPr>
            <a:r>
              <a:rPr lang="nl-NL" sz="1400" dirty="0">
                <a:solidFill>
                  <a:schemeClr val="bg1"/>
                </a:solidFill>
              </a:rPr>
              <a:t>Proeven, ruiken, voelen (orale fase)</a:t>
            </a:r>
          </a:p>
          <a:p>
            <a:pPr marL="342900" indent="-342900">
              <a:lnSpc>
                <a:spcPct val="100000"/>
              </a:lnSpc>
            </a:pPr>
            <a:endParaRPr lang="nl-NL" sz="1400" dirty="0">
              <a:solidFill>
                <a:schemeClr val="bg1"/>
              </a:solidFill>
            </a:endParaRPr>
          </a:p>
          <a:p>
            <a:pPr marL="0" indent="0">
              <a:lnSpc>
                <a:spcPct val="100000"/>
              </a:lnSpc>
              <a:buNone/>
            </a:pPr>
            <a:endParaRPr lang="nl-NL" sz="1400" dirty="0">
              <a:solidFill>
                <a:schemeClr val="bg1"/>
              </a:solidFill>
            </a:endParaRPr>
          </a:p>
          <a:p>
            <a:pPr>
              <a:lnSpc>
                <a:spcPct val="100000"/>
              </a:lnSpc>
            </a:pPr>
            <a:r>
              <a:rPr lang="nl-NL" sz="1400" dirty="0">
                <a:solidFill>
                  <a:schemeClr val="bg1"/>
                </a:solidFill>
              </a:rPr>
              <a:t> </a:t>
            </a:r>
            <a:r>
              <a:rPr lang="nl-NL" sz="1400" b="1" dirty="0">
                <a:solidFill>
                  <a:schemeClr val="bg1"/>
                </a:solidFill>
              </a:rPr>
              <a:t>Assimilatie</a:t>
            </a:r>
            <a:r>
              <a:rPr lang="nl-NL" sz="1400" dirty="0">
                <a:solidFill>
                  <a:schemeClr val="bg1"/>
                </a:solidFill>
              </a:rPr>
              <a:t>= het structureren van informatie</a:t>
            </a:r>
          </a:p>
          <a:p>
            <a:pPr>
              <a:lnSpc>
                <a:spcPct val="100000"/>
              </a:lnSpc>
            </a:pPr>
            <a:endParaRPr lang="nl-NL" sz="1400" dirty="0">
              <a:solidFill>
                <a:schemeClr val="bg1"/>
              </a:solidFill>
            </a:endParaRPr>
          </a:p>
          <a:p>
            <a:pPr>
              <a:lnSpc>
                <a:spcPct val="100000"/>
              </a:lnSpc>
            </a:pPr>
            <a:r>
              <a:rPr lang="nl-NL" sz="1400" dirty="0">
                <a:solidFill>
                  <a:schemeClr val="bg1"/>
                </a:solidFill>
              </a:rPr>
              <a:t> </a:t>
            </a:r>
            <a:r>
              <a:rPr lang="nl-NL" sz="1400" b="1" dirty="0">
                <a:solidFill>
                  <a:schemeClr val="bg1"/>
                </a:solidFill>
              </a:rPr>
              <a:t>Accommodatie</a:t>
            </a:r>
            <a:r>
              <a:rPr lang="nl-NL" sz="1400" dirty="0">
                <a:solidFill>
                  <a:schemeClr val="bg1"/>
                </a:solidFill>
              </a:rPr>
              <a:t>= het plaatsen van de informatie in de juiste context</a:t>
            </a: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marL="342900" indent="-342900">
              <a:lnSpc>
                <a:spcPct val="100000"/>
              </a:lnSpc>
            </a:pPr>
            <a:endParaRPr lang="nl-NL" sz="1400" dirty="0">
              <a:solidFill>
                <a:schemeClr val="bg1"/>
              </a:solidFill>
            </a:endParaRPr>
          </a:p>
          <a:p>
            <a:pPr marL="342900" indent="-342900">
              <a:lnSpc>
                <a:spcPct val="100000"/>
              </a:lnSpc>
            </a:pPr>
            <a:endParaRPr lang="nl-NL" sz="1400" b="1" dirty="0">
              <a:solidFill>
                <a:schemeClr val="bg1"/>
              </a:solidFill>
            </a:endParaRPr>
          </a:p>
          <a:p>
            <a:pPr>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a:lnSpc>
                <a:spcPct val="100000"/>
              </a:lnSpc>
            </a:pPr>
            <a:endParaRPr lang="nl-NL" sz="1400" b="1" dirty="0">
              <a:solidFill>
                <a:schemeClr val="bg1"/>
              </a:solidFill>
            </a:endParaRPr>
          </a:p>
          <a:p>
            <a:pPr marL="342900" indent="-342900">
              <a:lnSpc>
                <a:spcPct val="100000"/>
              </a:lnSpc>
            </a:pPr>
            <a:endParaRPr lang="nl-NL" sz="1400" b="1" dirty="0">
              <a:solidFill>
                <a:schemeClr val="bg1"/>
              </a:solidFill>
            </a:endParaRPr>
          </a:p>
          <a:p>
            <a:pPr>
              <a:lnSpc>
                <a:spcPct val="100000"/>
              </a:lnSpc>
            </a:pPr>
            <a:endParaRPr lang="nl-NL" sz="1400" b="1" dirty="0">
              <a:solidFill>
                <a:schemeClr val="bg1"/>
              </a:solidFill>
            </a:endParaRPr>
          </a:p>
          <a:p>
            <a:pPr>
              <a:lnSpc>
                <a:spcPct val="100000"/>
              </a:lnSpc>
            </a:pPr>
            <a:endParaRPr lang="nl-NL" sz="1400" b="1" dirty="0">
              <a:solidFill>
                <a:schemeClr val="bg1"/>
              </a:solidFill>
            </a:endParaRPr>
          </a:p>
          <a:p>
            <a:pPr>
              <a:lnSpc>
                <a:spcPct val="100000"/>
              </a:lnSpc>
            </a:pPr>
            <a:endParaRPr lang="nl-NL" sz="1400" b="1" dirty="0">
              <a:solidFill>
                <a:schemeClr val="bg1"/>
              </a:solidFill>
            </a:endParaRPr>
          </a:p>
          <a:p>
            <a:pPr>
              <a:lnSpc>
                <a:spcPct val="100000"/>
              </a:lnSpc>
            </a:pPr>
            <a:endParaRPr lang="nl-NL" sz="1400" b="1"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dirty="0">
              <a:solidFill>
                <a:schemeClr val="bg1"/>
              </a:solidFill>
            </a:endParaRPr>
          </a:p>
          <a:p>
            <a:pPr>
              <a:lnSpc>
                <a:spcPct val="100000"/>
              </a:lnSpc>
            </a:pPr>
            <a:endParaRPr lang="nl-NL" sz="1400" b="1" dirty="0">
              <a:solidFill>
                <a:schemeClr val="bg1"/>
              </a:solidFill>
            </a:endParaRPr>
          </a:p>
          <a:p>
            <a:pPr>
              <a:lnSpc>
                <a:spcPct val="100000"/>
              </a:lnSpc>
            </a:pPr>
            <a:endParaRPr lang="nl-NL" sz="1400" b="1" dirty="0">
              <a:solidFill>
                <a:schemeClr val="bg1"/>
              </a:solidFill>
            </a:endParaRPr>
          </a:p>
          <a:p>
            <a:pPr marL="342900" indent="-342900">
              <a:lnSpc>
                <a:spcPct val="100000"/>
              </a:lnSpc>
            </a:pPr>
            <a:endParaRPr lang="nl-NL" sz="1400" dirty="0">
              <a:solidFill>
                <a:schemeClr val="bg1"/>
              </a:solidFill>
            </a:endParaRPr>
          </a:p>
          <a:p>
            <a:pPr marL="342900" indent="-342900">
              <a:lnSpc>
                <a:spcPct val="100000"/>
              </a:lnSpc>
            </a:pPr>
            <a:endParaRPr lang="nl-NL" sz="1400" dirty="0">
              <a:solidFill>
                <a:schemeClr val="bg1"/>
              </a:solidFill>
            </a:endParaRPr>
          </a:p>
          <a:p>
            <a:pPr marL="342900" indent="-342900">
              <a:lnSpc>
                <a:spcPct val="100000"/>
              </a:lnSpc>
            </a:pPr>
            <a:endParaRPr lang="nl-NL" sz="1400" dirty="0">
              <a:solidFill>
                <a:schemeClr val="bg1"/>
              </a:solidFill>
            </a:endParaRPr>
          </a:p>
          <a:p>
            <a:pPr>
              <a:lnSpc>
                <a:spcPct val="100000"/>
              </a:lnSpc>
            </a:pPr>
            <a:endParaRPr lang="nl-NL" sz="1400" dirty="0">
              <a:solidFill>
                <a:schemeClr val="bg1"/>
              </a:solidFill>
            </a:endParaRPr>
          </a:p>
        </p:txBody>
      </p:sp>
    </p:spTree>
    <p:extLst>
      <p:ext uri="{BB962C8B-B14F-4D97-AF65-F5344CB8AC3E}">
        <p14:creationId xmlns:p14="http://schemas.microsoft.com/office/powerpoint/2010/main" val="67993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Afbeelding 1"/>
          <p:cNvPicPr>
            <a:picLocks noChangeAspect="1"/>
          </p:cNvPicPr>
          <p:nvPr/>
        </p:nvPicPr>
        <p:blipFill rotWithShape="1">
          <a:blip r:embed="rId2">
            <a:extLst>
              <a:ext uri="{28A0092B-C50C-407E-A947-70E740481C1C}">
                <a14:useLocalDpi xmlns:a14="http://schemas.microsoft.com/office/drawing/2010/main" val="0"/>
              </a:ext>
            </a:extLst>
          </a:blip>
          <a:srcRect l="17072" r="29321" b="2"/>
          <a:stretch/>
        </p:blipFill>
        <p:spPr>
          <a:xfrm>
            <a:off x="7338646" y="10"/>
            <a:ext cx="4853354" cy="6857990"/>
          </a:xfrm>
          <a:prstGeom prst="rect">
            <a:avLst/>
          </a:prstGeom>
        </p:spPr>
      </p:pic>
      <p:sp>
        <p:nvSpPr>
          <p:cNvPr id="10" name="Freeform 10">
            <a:extLst>
              <a:ext uri="{FF2B5EF4-FFF2-40B4-BE49-F238E27FC236}">
                <a16:creationId xmlns:a16="http://schemas.microsoft.com/office/drawing/2014/main" id="{E1CE536E-134A-4A35-900B-30F927D5B5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5" name="Titel 4"/>
          <p:cNvSpPr>
            <a:spLocks noGrp="1"/>
          </p:cNvSpPr>
          <p:nvPr>
            <p:ph type="title"/>
          </p:nvPr>
        </p:nvSpPr>
        <p:spPr>
          <a:xfrm>
            <a:off x="765051" y="382385"/>
            <a:ext cx="6015897" cy="1492132"/>
          </a:xfrm>
        </p:spPr>
        <p:txBody>
          <a:bodyPr>
            <a:normAutofit/>
          </a:bodyPr>
          <a:lstStyle/>
          <a:p>
            <a:r>
              <a:rPr lang="nl-NL" sz="4700"/>
              <a:t>Sociaal-emotionele ontwikkeling</a:t>
            </a:r>
          </a:p>
        </p:txBody>
      </p:sp>
      <p:sp>
        <p:nvSpPr>
          <p:cNvPr id="12" name="Rectangle 11">
            <a:extLst>
              <a:ext uri="{FF2B5EF4-FFF2-40B4-BE49-F238E27FC236}">
                <a16:creationId xmlns:a16="http://schemas.microsoft.com/office/drawing/2014/main" id="{FA0382D1-1594-4E3D-842E-04E1E5E75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p:cNvSpPr>
            <a:spLocks noGrp="1"/>
          </p:cNvSpPr>
          <p:nvPr>
            <p:ph idx="1"/>
          </p:nvPr>
        </p:nvSpPr>
        <p:spPr>
          <a:xfrm>
            <a:off x="765051" y="2286001"/>
            <a:ext cx="6015897" cy="3593591"/>
          </a:xfrm>
        </p:spPr>
        <p:txBody>
          <a:bodyPr>
            <a:normAutofit/>
          </a:bodyPr>
          <a:lstStyle/>
          <a:p>
            <a:endParaRPr lang="nl-NL" b="1"/>
          </a:p>
          <a:p>
            <a:pPr marL="0" indent="0">
              <a:buNone/>
            </a:pPr>
            <a:endParaRPr lang="nl-NL" b="1"/>
          </a:p>
          <a:p>
            <a:pPr marL="342900" indent="-342900"/>
            <a:r>
              <a:rPr lang="nl-NL"/>
              <a:t>In een veilige situatie hecht de baby zich aan de primaire verzorgers</a:t>
            </a:r>
          </a:p>
          <a:p>
            <a:pPr marL="342900" indent="-342900"/>
            <a:r>
              <a:rPr lang="nl-NL"/>
              <a:t>In deze band ligt de basis voor onze sociale omgang met anderen.</a:t>
            </a:r>
          </a:p>
          <a:p>
            <a:pPr marL="342900" indent="-342900"/>
            <a:r>
              <a:rPr lang="nl-NL"/>
              <a:t>Zonder veilige hechting: een groot risico op ontwikkelingsstoornissen</a:t>
            </a:r>
          </a:p>
          <a:p>
            <a:pPr marL="342900" indent="-342900"/>
            <a:endParaRPr lang="nl-NL"/>
          </a:p>
          <a:p>
            <a:pPr marL="342900" indent="-342900"/>
            <a:endParaRPr lang="nl-NL"/>
          </a:p>
          <a:p>
            <a:pPr marL="342900" indent="-342900"/>
            <a:endParaRPr lang="nl-NL"/>
          </a:p>
          <a:p>
            <a:pPr marL="0" indent="0">
              <a:buNone/>
            </a:pPr>
            <a:endParaRPr lang="nl-NL"/>
          </a:p>
          <a:p>
            <a:endParaRPr lang="nl-NL"/>
          </a:p>
          <a:p>
            <a:endParaRPr lang="nl-NL"/>
          </a:p>
          <a:p>
            <a:endParaRPr lang="nl-NL"/>
          </a:p>
          <a:p>
            <a:endParaRPr lang="nl-NL"/>
          </a:p>
          <a:p>
            <a:endParaRPr lang="nl-NL"/>
          </a:p>
          <a:p>
            <a:pPr marL="342900" indent="-342900"/>
            <a:endParaRPr lang="nl-NL"/>
          </a:p>
          <a:p>
            <a:pPr marL="342900" indent="-342900"/>
            <a:endParaRPr lang="nl-NL" b="1"/>
          </a:p>
          <a:p>
            <a:endParaRPr lang="nl-NL" b="1"/>
          </a:p>
          <a:p>
            <a:pPr marL="342900" indent="-342900"/>
            <a:endParaRPr lang="nl-NL" b="1"/>
          </a:p>
          <a:p>
            <a:pPr marL="342900" indent="-342900"/>
            <a:endParaRPr lang="nl-NL" b="1"/>
          </a:p>
          <a:p>
            <a:pPr marL="342900" indent="-342900"/>
            <a:endParaRPr lang="nl-NL" b="1"/>
          </a:p>
          <a:p>
            <a:pPr marL="342900" indent="-342900"/>
            <a:endParaRPr lang="nl-NL" b="1"/>
          </a:p>
          <a:p>
            <a:pPr marL="342900" indent="-342900"/>
            <a:endParaRPr lang="nl-NL" b="1"/>
          </a:p>
          <a:p>
            <a:pPr marL="342900" indent="-342900"/>
            <a:endParaRPr lang="nl-NL" b="1"/>
          </a:p>
          <a:p>
            <a:pPr marL="342900" indent="-342900"/>
            <a:endParaRPr lang="nl-NL" b="1"/>
          </a:p>
          <a:p>
            <a:endParaRPr lang="nl-NL" b="1"/>
          </a:p>
          <a:p>
            <a:pPr marL="342900" indent="-342900"/>
            <a:endParaRPr lang="nl-NL" b="1"/>
          </a:p>
          <a:p>
            <a:endParaRPr lang="nl-NL" b="1"/>
          </a:p>
          <a:p>
            <a:pPr marL="342900" indent="-342900"/>
            <a:endParaRPr lang="nl-NL" b="1"/>
          </a:p>
          <a:p>
            <a:endParaRPr lang="nl-NL" b="1"/>
          </a:p>
          <a:p>
            <a:endParaRPr lang="nl-NL" b="1"/>
          </a:p>
          <a:p>
            <a:endParaRPr lang="nl-NL" b="1"/>
          </a:p>
          <a:p>
            <a:endParaRPr lang="nl-NL" b="1"/>
          </a:p>
          <a:p>
            <a:endParaRPr lang="nl-NL"/>
          </a:p>
          <a:p>
            <a:endParaRPr lang="nl-NL"/>
          </a:p>
          <a:p>
            <a:endParaRPr lang="nl-NL"/>
          </a:p>
          <a:p>
            <a:endParaRPr lang="nl-NL"/>
          </a:p>
          <a:p>
            <a:endParaRPr lang="nl-NL"/>
          </a:p>
          <a:p>
            <a:endParaRPr lang="nl-NL"/>
          </a:p>
          <a:p>
            <a:endParaRPr lang="nl-NL" b="1"/>
          </a:p>
          <a:p>
            <a:endParaRPr lang="nl-NL" b="1"/>
          </a:p>
          <a:p>
            <a:pPr marL="342900" indent="-342900"/>
            <a:endParaRPr lang="nl-NL" dirty="0"/>
          </a:p>
          <a:p>
            <a:pPr marL="342900" indent="-342900"/>
            <a:endParaRPr lang="nl-NL" dirty="0"/>
          </a:p>
          <a:p>
            <a:pPr marL="342900" indent="-342900"/>
            <a:endParaRPr lang="nl-NL" dirty="0"/>
          </a:p>
          <a:p>
            <a:endParaRPr lang="nl-NL" dirty="0"/>
          </a:p>
        </p:txBody>
      </p:sp>
    </p:spTree>
    <p:extLst>
      <p:ext uri="{BB962C8B-B14F-4D97-AF65-F5344CB8AC3E}">
        <p14:creationId xmlns:p14="http://schemas.microsoft.com/office/powerpoint/2010/main" val="346368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AB420BE-11AE-4EF1-9F7A-55DB34FAA0E5}"/>
              </a:ext>
            </a:extLst>
          </p:cNvPr>
          <p:cNvSpPr>
            <a:spLocks noGrp="1"/>
          </p:cNvSpPr>
          <p:nvPr>
            <p:ph type="title"/>
          </p:nvPr>
        </p:nvSpPr>
        <p:spPr>
          <a:xfrm>
            <a:off x="761996" y="382385"/>
            <a:ext cx="10668004" cy="1113295"/>
          </a:xfrm>
        </p:spPr>
        <p:txBody>
          <a:bodyPr anchor="b">
            <a:normAutofit/>
          </a:bodyPr>
          <a:lstStyle/>
          <a:p>
            <a:pPr algn="ctr"/>
            <a:r>
              <a:rPr lang="nl-NL" dirty="0"/>
              <a:t>Casus opdracht</a:t>
            </a:r>
            <a:endParaRPr lang="nl-NL"/>
          </a:p>
        </p:txBody>
      </p:sp>
      <p:sp>
        <p:nvSpPr>
          <p:cNvPr id="3" name="Tijdelijke aanduiding voor inhoud 2">
            <a:extLst>
              <a:ext uri="{FF2B5EF4-FFF2-40B4-BE49-F238E27FC236}">
                <a16:creationId xmlns:a16="http://schemas.microsoft.com/office/drawing/2014/main" id="{C9E60707-7744-4CB1-B6BA-57DC2CE9B207}"/>
              </a:ext>
            </a:extLst>
          </p:cNvPr>
          <p:cNvSpPr>
            <a:spLocks noGrp="1"/>
          </p:cNvSpPr>
          <p:nvPr>
            <p:ph idx="1"/>
          </p:nvPr>
        </p:nvSpPr>
        <p:spPr>
          <a:xfrm>
            <a:off x="761996" y="1785257"/>
            <a:ext cx="10668004" cy="3440539"/>
          </a:xfrm>
        </p:spPr>
        <p:txBody>
          <a:bodyPr>
            <a:normAutofit/>
          </a:bodyPr>
          <a:lstStyle/>
          <a:p>
            <a:pPr>
              <a:lnSpc>
                <a:spcPct val="100000"/>
              </a:lnSpc>
            </a:pPr>
            <a:r>
              <a:rPr lang="nl-NL" sz="1500"/>
              <a:t>De moeders van Wesley en Manon (beide 10 maanden oud) gaan voor het eerst sporten in de sportschool. Bij de sportschool is een crèche, waar de kinderen een uurtje worden opgevangen tijdens de sportles. De moeder van Manon heeft moeite moeten doen om Wesley’s moeder over te halen. Die zag het niet zitten om Wesley achter te laten, want ‘het is immers altijd zo’n moeilijk kind met dat soort dingen’.</a:t>
            </a:r>
            <a:br>
              <a:rPr lang="nl-NL" sz="1500"/>
            </a:br>
            <a:r>
              <a:rPr lang="nl-NL" sz="1500"/>
              <a:t>Wesley en Manon worden beiden in de onbekende speelruimte gebracht en bij een voor hen onbekend persoon achtergelaten. Allebei huilen ze als hun moeder de kamer verlaat. Manon laat zich troosten door de crècheleidster en zit even later lekker te spelen. Wesley blijft lang hard huilen, maar geeft het na een tijdje op. Hij zit wat om zich heen te kijken en komt niet van zijn plaats, heeft geen interesse voor het speelgoed. </a:t>
            </a:r>
            <a:br>
              <a:rPr lang="nl-NL" sz="1500"/>
            </a:br>
            <a:r>
              <a:rPr lang="nl-NL" sz="1500"/>
              <a:t>Als de moeders terugkomen, reageren ze opvallend anders. Manon kruipt snel naar haar moeder toe en is duidelijk blij haar te zien. Wesley reageert verward als zijn moeder weer binnenkomt en kruipt niet naar haar toe, maar juist van haar weg. Hij wil zich niet laten knuffelen en blijft onrustig, gaat zelfs opnieuw huilen.</a:t>
            </a:r>
          </a:p>
          <a:p>
            <a:pPr>
              <a:lnSpc>
                <a:spcPct val="100000"/>
              </a:lnSpc>
            </a:pPr>
            <a:r>
              <a:rPr lang="nl-NL" sz="1500"/>
              <a:t> Hoe zouden we deze verschillende reacties kunnen verklaren?</a:t>
            </a:r>
          </a:p>
          <a:p>
            <a:pPr>
              <a:lnSpc>
                <a:spcPct val="100000"/>
              </a:lnSpc>
            </a:pPr>
            <a:r>
              <a:rPr lang="nl-NL" sz="1500"/>
              <a:t>Wat weten jullie van hechting? </a:t>
            </a:r>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3230174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859</Words>
  <Application>Microsoft Office PowerPoint</Application>
  <PresentationFormat>Breedbeeld</PresentationFormat>
  <Paragraphs>208</Paragraphs>
  <Slides>17</Slides>
  <Notes>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Gill Sans MT</vt:lpstr>
      <vt:lpstr>Impact</vt:lpstr>
      <vt:lpstr>Wingdings</vt:lpstr>
      <vt:lpstr>Badge</vt:lpstr>
      <vt:lpstr>Ontwikkelingspsychologie</vt:lpstr>
      <vt:lpstr>Vandaag</vt:lpstr>
      <vt:lpstr>Vorige week</vt:lpstr>
      <vt:lpstr>BABY</vt:lpstr>
      <vt:lpstr>ontwikkelingstaken</vt:lpstr>
      <vt:lpstr>Motorische ontwikkeling</vt:lpstr>
      <vt:lpstr>Cognitieve ontwikkeling</vt:lpstr>
      <vt:lpstr>Sociaal-emotionele ontwikkeling</vt:lpstr>
      <vt:lpstr>Casus opdracht</vt:lpstr>
      <vt:lpstr>Levensbehoeften</vt:lpstr>
      <vt:lpstr>Hechting</vt:lpstr>
      <vt:lpstr>Hechting</vt:lpstr>
      <vt:lpstr>Hechtingsgedrag</vt:lpstr>
      <vt:lpstr>Bowlby – attachment theory</vt:lpstr>
      <vt:lpstr>Opdracht</vt:lpstr>
      <vt:lpstr>Mis in de hechting</vt:lpstr>
      <vt:lpstr>Vooruitblik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Tessa Boer</dc:creator>
  <cp:lastModifiedBy>Tessa Heeringa - Boer</cp:lastModifiedBy>
  <cp:revision>1</cp:revision>
  <dcterms:created xsi:type="dcterms:W3CDTF">2019-04-05T08:51:20Z</dcterms:created>
  <dcterms:modified xsi:type="dcterms:W3CDTF">2019-10-21T10:52:33Z</dcterms:modified>
</cp:coreProperties>
</file>